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0"/>
  </p:notesMasterIdLst>
  <p:sldIdLst>
    <p:sldId id="257" r:id="rId2"/>
    <p:sldId id="273" r:id="rId3"/>
    <p:sldId id="263" r:id="rId4"/>
    <p:sldId id="327" r:id="rId5"/>
    <p:sldId id="328" r:id="rId6"/>
    <p:sldId id="278" r:id="rId7"/>
    <p:sldId id="268" r:id="rId8"/>
    <p:sldId id="267" r:id="rId9"/>
    <p:sldId id="335" r:id="rId10"/>
    <p:sldId id="321" r:id="rId11"/>
    <p:sldId id="336" r:id="rId12"/>
    <p:sldId id="271" r:id="rId13"/>
    <p:sldId id="275" r:id="rId14"/>
    <p:sldId id="323" r:id="rId15"/>
    <p:sldId id="324" r:id="rId16"/>
    <p:sldId id="325" r:id="rId17"/>
    <p:sldId id="279" r:id="rId18"/>
    <p:sldId id="334" r:id="rId19"/>
    <p:sldId id="341" r:id="rId20"/>
    <p:sldId id="342" r:id="rId21"/>
    <p:sldId id="343" r:id="rId22"/>
    <p:sldId id="344" r:id="rId23"/>
    <p:sldId id="345" r:id="rId24"/>
    <p:sldId id="346" r:id="rId25"/>
    <p:sldId id="347" r:id="rId26"/>
    <p:sldId id="348" r:id="rId27"/>
    <p:sldId id="283" r:id="rId28"/>
    <p:sldId id="329" r:id="rId29"/>
    <p:sldId id="333" r:id="rId30"/>
    <p:sldId id="299" r:id="rId31"/>
    <p:sldId id="331" r:id="rId32"/>
    <p:sldId id="300" r:id="rId33"/>
    <p:sldId id="330" r:id="rId34"/>
    <p:sldId id="332" r:id="rId35"/>
    <p:sldId id="337" r:id="rId36"/>
    <p:sldId id="339" r:id="rId37"/>
    <p:sldId id="338" r:id="rId38"/>
    <p:sldId id="282" r:id="rId39"/>
  </p:sldIdLst>
  <p:sldSz cx="12192000" cy="6858000"/>
  <p:notesSz cx="6858000" cy="9144000"/>
  <p:embeddedFontLst>
    <p:embeddedFont>
      <p:font typeface="나눔명조 ExtraBold" panose="020B0600000101010101" charset="-127"/>
      <p:bold r:id="rId41"/>
    </p:embeddedFont>
    <p:embeddedFont>
      <p:font typeface="나눔바른고딕" panose="020B0600000101010101" charset="-127"/>
      <p:regular r:id="rId42"/>
      <p:bold r:id="rId43"/>
    </p:embeddedFont>
    <p:embeddedFont>
      <p:font typeface="Agency FB" panose="020B0503020202020204" pitchFamily="34" charset="0"/>
      <p:regular r:id="rId44"/>
      <p:bold r:id="rId45"/>
    </p:embeddedFont>
    <p:embeddedFont>
      <p:font typeface="Constantia" panose="02030602050306030303" pitchFamily="18" charset="0"/>
      <p:regular r:id="rId46"/>
      <p:bold r:id="rId47"/>
      <p:italic r:id="rId48"/>
      <p:boldItalic r:id="rId49"/>
    </p:embeddedFont>
    <p:embeddedFont>
      <p:font typeface="HY견고딕" panose="02030600000101010101" pitchFamily="18" charset="-127"/>
      <p:regular r:id="rId50"/>
    </p:embeddedFont>
    <p:embeddedFont>
      <p:font typeface="Yu Gothic UI Semilight" panose="020B0400000000000000" pitchFamily="34" charset="-128"/>
      <p:regular r:id="rId51"/>
    </p:embeddedFont>
    <p:embeddedFont>
      <p:font typeface="나눔스퀘어 Light" panose="020B0600000101010101" pitchFamily="50" charset="-127"/>
      <p:regular r:id="rId52"/>
    </p:embeddedFont>
    <p:embeddedFont>
      <p:font typeface="맑은 고딕" panose="020B0503020000020004" pitchFamily="50" charset="-127"/>
      <p:regular r:id="rId53"/>
      <p:bold r:id="rId5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845" userDrawn="1">
          <p15:clr>
            <a:srgbClr val="A4A3A4"/>
          </p15:clr>
        </p15:guide>
        <p15:guide id="3" orient="horz" pos="618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ehf55@gmail.com" initials="r" lastIdx="1" clrIdx="0">
    <p:extLst>
      <p:ext uri="{19B8F6BF-5375-455C-9EA6-DF929625EA0E}">
        <p15:presenceInfo xmlns:p15="http://schemas.microsoft.com/office/powerpoint/2012/main" userId="a4be5987c52e0052" providerId="Windows Live"/>
      </p:ext>
    </p:extLst>
  </p:cmAuthor>
  <p:cmAuthor id="2" name="정 다솜" initials="정다" lastIdx="1" clrIdx="1">
    <p:extLst>
      <p:ext uri="{19B8F6BF-5375-455C-9EA6-DF929625EA0E}">
        <p15:presenceInfo xmlns:p15="http://schemas.microsoft.com/office/powerpoint/2012/main" userId="ac9287a65a40b9f7" providerId="Windows Live"/>
      </p:ext>
    </p:extLst>
  </p:cmAuthor>
  <p:cmAuthor id="3" name="DAMI" initials="D" lastIdx="4" clrIdx="2">
    <p:extLst>
      <p:ext uri="{19B8F6BF-5375-455C-9EA6-DF929625EA0E}">
        <p15:presenceInfo xmlns:p15="http://schemas.microsoft.com/office/powerpoint/2012/main" userId="DAMI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FBFB"/>
    <a:srgbClr val="F2F2F2"/>
    <a:srgbClr val="5B9BD5"/>
    <a:srgbClr val="DCE2E8"/>
    <a:srgbClr val="F6F3F0"/>
    <a:srgbClr val="F0EBE4"/>
    <a:srgbClr val="90A2B5"/>
    <a:srgbClr val="9AA5B1"/>
    <a:srgbClr val="453927"/>
    <a:srgbClr val="D5C7B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675" autoAdjust="0"/>
    <p:restoredTop sz="93945" autoAdjust="0"/>
  </p:normalViewPr>
  <p:slideViewPr>
    <p:cSldViewPr>
      <p:cViewPr varScale="1">
        <p:scale>
          <a:sx n="85" d="100"/>
          <a:sy n="85" d="100"/>
        </p:scale>
        <p:origin x="240" y="91"/>
      </p:cViewPr>
      <p:guideLst>
        <p:guide pos="3840"/>
        <p:guide orient="horz" pos="845"/>
        <p:guide orient="horz" pos="618"/>
      </p:guideLst>
    </p:cSldViewPr>
  </p:slideViewPr>
  <p:outlineViewPr>
    <p:cViewPr>
      <p:scale>
        <a:sx n="100" d="100"/>
        <a:sy n="100" d="100"/>
      </p:scale>
      <p:origin x="0" y="-288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25" d="100"/>
        <a:sy n="125" d="100"/>
      </p:scale>
      <p:origin x="0" y="-157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2.fntdata"/><Relationship Id="rId47" Type="http://schemas.openxmlformats.org/officeDocument/2006/relationships/font" Target="fonts/font7.fntdata"/><Relationship Id="rId50" Type="http://schemas.openxmlformats.org/officeDocument/2006/relationships/font" Target="fonts/font10.fntdata"/><Relationship Id="rId55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6.fntdata"/><Relationship Id="rId59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1.fntdata"/><Relationship Id="rId54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font" Target="fonts/font5.fntdata"/><Relationship Id="rId53" Type="http://schemas.openxmlformats.org/officeDocument/2006/relationships/font" Target="fonts/font13.fntdata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9.fntdata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4.fntdata"/><Relationship Id="rId52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3.fntdata"/><Relationship Id="rId48" Type="http://schemas.openxmlformats.org/officeDocument/2006/relationships/font" Target="fonts/font8.fntdata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11.fntdata"/><Relationship Id="rId3" Type="http://schemas.openxmlformats.org/officeDocument/2006/relationships/slide" Target="slides/slide2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3" dt="2021-03-11T22:33:30.427" idx="4">
    <p:pos x="10" y="10"/>
    <p:text>요구사항 정의서 부분
예약 변경과 취소  호스트에 한해서 진행하였습니다.
후기작성은 후기게시판에 있으니 한걸로 함
이메일인증,  자격박탈, 전체회원조회, 회원가입약관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3" dt="2021-03-11T22:33:17.074" idx="3">
    <p:pos x="10" y="10"/>
    <p:text>유저관리삭제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3" dt="2021-03-11T22:11:54.058" idx="1">
    <p:pos x="10" y="10"/>
    <p:text>DB 변경된 부분
RegiStration과 Play 테이블의
DEL_FLAG 컬럼에 Y,N 체크제약조건 외에도
C라는 승인대기 를 추가해
예약대기, 숙소등록대기 등을 개선
PLACE에 DATE타입을 담는 컬럼을 삭제하고
Registration의 Chkin_date, Chkout_date컬럼으로
게스트유저의 체크인시간, 체크아웃시간을 관리하는것으로 변경
PLACE와 PLAY테이블에 PICTURE컬럼을 삭제하고
ImageStore 테이블을 추가해
PLACE와 PLAY테이블에대한 여러파일정보를 1:n 형식으로
저장할수 있도록 개선</p:text>
    <p:extLst>
      <p:ext uri="{C676402C-5697-4E1C-873F-D02D1690AC5C}">
        <p15:threadingInfo xmlns:p15="http://schemas.microsoft.com/office/powerpoint/2012/main" timeZoneBias="-54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FCA755-5350-4651-A9CE-ED5ACB6B164E}" type="datetimeFigureOut">
              <a:rPr lang="ko-KR" altLang="en-US" smtClean="0"/>
              <a:t>2021-03-12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B2ED9A-D909-4762-86CF-41EBE34E1B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45605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 userDrawn="1"/>
        </p:nvGrpSpPr>
        <p:grpSpPr>
          <a:xfrm>
            <a:off x="0" y="0"/>
            <a:ext cx="12192600" cy="6858000"/>
            <a:chOff x="0" y="0"/>
            <a:chExt cx="12192600" cy="6858000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47328" y="0"/>
              <a:ext cx="12145272" cy="6858000"/>
            </a:xfrm>
            <a:custGeom>
              <a:avLst/>
              <a:gdLst>
                <a:gd name="connsiteX0" fmla="*/ 0 w 12145272"/>
                <a:gd name="connsiteY0" fmla="*/ 0 h 6858000"/>
                <a:gd name="connsiteX1" fmla="*/ 12145272 w 12145272"/>
                <a:gd name="connsiteY1" fmla="*/ 0 h 6858000"/>
                <a:gd name="connsiteX2" fmla="*/ 12145272 w 12145272"/>
                <a:gd name="connsiteY2" fmla="*/ 6858000 h 6858000"/>
                <a:gd name="connsiteX3" fmla="*/ 0 w 12145272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45272" h="6858000">
                  <a:moveTo>
                    <a:pt x="0" y="0"/>
                  </a:moveTo>
                  <a:lnTo>
                    <a:pt x="12145272" y="0"/>
                  </a:lnTo>
                  <a:lnTo>
                    <a:pt x="12145272" y="6858000"/>
                  </a:lnTo>
                  <a:lnTo>
                    <a:pt x="0" y="6858000"/>
                  </a:lnTo>
                  <a:close/>
                </a:path>
              </a:pathLst>
            </a:cu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0" y="0"/>
              <a:ext cx="45719" cy="6858000"/>
            </a:xfrm>
            <a:custGeom>
              <a:avLst/>
              <a:gdLst>
                <a:gd name="connsiteX0" fmla="*/ 0 w 12145272"/>
                <a:gd name="connsiteY0" fmla="*/ 0 h 6858000"/>
                <a:gd name="connsiteX1" fmla="*/ 12145272 w 12145272"/>
                <a:gd name="connsiteY1" fmla="*/ 0 h 6858000"/>
                <a:gd name="connsiteX2" fmla="*/ 12145272 w 12145272"/>
                <a:gd name="connsiteY2" fmla="*/ 6858000 h 6858000"/>
                <a:gd name="connsiteX3" fmla="*/ 0 w 12145272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45272" h="6858000">
                  <a:moveTo>
                    <a:pt x="0" y="0"/>
                  </a:moveTo>
                  <a:lnTo>
                    <a:pt x="12145272" y="0"/>
                  </a:lnTo>
                  <a:lnTo>
                    <a:pt x="12145272" y="6858000"/>
                  </a:lnTo>
                  <a:lnTo>
                    <a:pt x="0" y="6858000"/>
                  </a:lnTo>
                  <a:close/>
                </a:path>
              </a:pathLst>
            </a:custGeom>
          </p:spPr>
        </p:pic>
      </p:grpSp>
      <p:cxnSp>
        <p:nvCxnSpPr>
          <p:cNvPr id="10" name="직선 연결선 9"/>
          <p:cNvCxnSpPr/>
          <p:nvPr userDrawn="1"/>
        </p:nvCxnSpPr>
        <p:spPr>
          <a:xfrm flipH="1">
            <a:off x="2423592" y="620688"/>
            <a:ext cx="576064" cy="576064"/>
          </a:xfrm>
          <a:prstGeom prst="line">
            <a:avLst/>
          </a:prstGeom>
          <a:ln>
            <a:solidFill>
              <a:srgbClr val="E4EEF8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 flipH="1">
            <a:off x="3719736" y="1196752"/>
            <a:ext cx="576064" cy="576064"/>
          </a:xfrm>
          <a:prstGeom prst="line">
            <a:avLst/>
          </a:prstGeom>
          <a:ln>
            <a:solidFill>
              <a:srgbClr val="E4EEF8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 userDrawn="1"/>
        </p:nvCxnSpPr>
        <p:spPr>
          <a:xfrm flipH="1">
            <a:off x="7320136" y="620688"/>
            <a:ext cx="576064" cy="576064"/>
          </a:xfrm>
          <a:prstGeom prst="line">
            <a:avLst/>
          </a:prstGeom>
          <a:ln>
            <a:solidFill>
              <a:srgbClr val="E4EEF8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 flipH="1">
            <a:off x="11136560" y="-27384"/>
            <a:ext cx="576064" cy="576064"/>
          </a:xfrm>
          <a:prstGeom prst="line">
            <a:avLst/>
          </a:prstGeom>
          <a:ln>
            <a:solidFill>
              <a:srgbClr val="E4EEF8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 userDrawn="1"/>
        </p:nvCxnSpPr>
        <p:spPr>
          <a:xfrm flipH="1">
            <a:off x="8256240" y="1628800"/>
            <a:ext cx="576064" cy="576064"/>
          </a:xfrm>
          <a:prstGeom prst="line">
            <a:avLst/>
          </a:prstGeom>
          <a:ln>
            <a:solidFill>
              <a:srgbClr val="E4EEF8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 userDrawn="1"/>
        </p:nvCxnSpPr>
        <p:spPr>
          <a:xfrm flipH="1">
            <a:off x="0" y="1052736"/>
            <a:ext cx="324000" cy="324000"/>
          </a:xfrm>
          <a:prstGeom prst="line">
            <a:avLst/>
          </a:prstGeom>
          <a:ln>
            <a:solidFill>
              <a:srgbClr val="E4EEF8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타원 15"/>
          <p:cNvSpPr/>
          <p:nvPr userDrawn="1"/>
        </p:nvSpPr>
        <p:spPr>
          <a:xfrm>
            <a:off x="983440" y="1700808"/>
            <a:ext cx="72000" cy="72000"/>
          </a:xfrm>
          <a:prstGeom prst="ellipse">
            <a:avLst/>
          </a:prstGeom>
          <a:solidFill>
            <a:srgbClr val="E4EEF8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타원 16"/>
          <p:cNvSpPr/>
          <p:nvPr userDrawn="1"/>
        </p:nvSpPr>
        <p:spPr>
          <a:xfrm>
            <a:off x="4511824" y="620696"/>
            <a:ext cx="72000" cy="72000"/>
          </a:xfrm>
          <a:prstGeom prst="ellipse">
            <a:avLst/>
          </a:prstGeom>
          <a:solidFill>
            <a:srgbClr val="E4EEF8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타원 17"/>
          <p:cNvSpPr/>
          <p:nvPr userDrawn="1"/>
        </p:nvSpPr>
        <p:spPr>
          <a:xfrm>
            <a:off x="9696400" y="1124752"/>
            <a:ext cx="72000" cy="72000"/>
          </a:xfrm>
          <a:prstGeom prst="ellipse">
            <a:avLst/>
          </a:prstGeom>
          <a:solidFill>
            <a:srgbClr val="E4EEF8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타원 18"/>
          <p:cNvSpPr/>
          <p:nvPr userDrawn="1"/>
        </p:nvSpPr>
        <p:spPr>
          <a:xfrm>
            <a:off x="6960104" y="1772824"/>
            <a:ext cx="72000" cy="72000"/>
          </a:xfrm>
          <a:prstGeom prst="ellipse">
            <a:avLst/>
          </a:prstGeom>
          <a:solidFill>
            <a:srgbClr val="E4EEF8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타원 19"/>
          <p:cNvSpPr/>
          <p:nvPr userDrawn="1"/>
        </p:nvSpPr>
        <p:spPr>
          <a:xfrm>
            <a:off x="4223792" y="2204864"/>
            <a:ext cx="72000" cy="72000"/>
          </a:xfrm>
          <a:prstGeom prst="ellipse">
            <a:avLst/>
          </a:prstGeom>
          <a:solidFill>
            <a:srgbClr val="E4EEF8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타원 20"/>
          <p:cNvSpPr/>
          <p:nvPr userDrawn="1"/>
        </p:nvSpPr>
        <p:spPr>
          <a:xfrm>
            <a:off x="10848528" y="2780936"/>
            <a:ext cx="72000" cy="72000"/>
          </a:xfrm>
          <a:prstGeom prst="ellipse">
            <a:avLst/>
          </a:prstGeom>
          <a:solidFill>
            <a:srgbClr val="E4EEF8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타원 21"/>
          <p:cNvSpPr/>
          <p:nvPr userDrawn="1"/>
        </p:nvSpPr>
        <p:spPr>
          <a:xfrm>
            <a:off x="11712632" y="476672"/>
            <a:ext cx="72000" cy="72000"/>
          </a:xfrm>
          <a:prstGeom prst="ellipse">
            <a:avLst/>
          </a:prstGeom>
          <a:solidFill>
            <a:srgbClr val="E4EEF8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타원 22"/>
          <p:cNvSpPr/>
          <p:nvPr userDrawn="1"/>
        </p:nvSpPr>
        <p:spPr>
          <a:xfrm>
            <a:off x="3647728" y="3356992"/>
            <a:ext cx="72000" cy="72000"/>
          </a:xfrm>
          <a:prstGeom prst="ellipse">
            <a:avLst/>
          </a:prstGeom>
          <a:solidFill>
            <a:srgbClr val="E4EEF8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246568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그림 3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610"/>
          <a:stretch>
            <a:fillRect/>
          </a:stretch>
        </p:blipFill>
        <p:spPr>
          <a:xfrm>
            <a:off x="7158880" y="0"/>
            <a:ext cx="5033120" cy="6858000"/>
          </a:xfrm>
          <a:custGeom>
            <a:avLst/>
            <a:gdLst>
              <a:gd name="connsiteX0" fmla="*/ 0 w 5033120"/>
              <a:gd name="connsiteY0" fmla="*/ 0 h 6858000"/>
              <a:gd name="connsiteX1" fmla="*/ 5033120 w 5033120"/>
              <a:gd name="connsiteY1" fmla="*/ 0 h 6858000"/>
              <a:gd name="connsiteX2" fmla="*/ 5033120 w 5033120"/>
              <a:gd name="connsiteY2" fmla="*/ 6858000 h 6858000"/>
              <a:gd name="connsiteX3" fmla="*/ 0 w 503312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33120" h="6858000">
                <a:moveTo>
                  <a:pt x="0" y="0"/>
                </a:moveTo>
                <a:lnTo>
                  <a:pt x="5033120" y="0"/>
                </a:lnTo>
                <a:lnTo>
                  <a:pt x="503312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grpSp>
        <p:nvGrpSpPr>
          <p:cNvPr id="6" name="그룹 5"/>
          <p:cNvGrpSpPr/>
          <p:nvPr userDrawn="1"/>
        </p:nvGrpSpPr>
        <p:grpSpPr>
          <a:xfrm>
            <a:off x="1703512" y="6135107"/>
            <a:ext cx="699755" cy="246221"/>
            <a:chOff x="211669" y="6381328"/>
            <a:chExt cx="699755" cy="246221"/>
          </a:xfrm>
        </p:grpSpPr>
        <p:pic>
          <p:nvPicPr>
            <p:cNvPr id="7" name="Picture 2" descr="C:\Users\YONSAI\Desktop\bibook.png"/>
            <p:cNvPicPr>
              <a:picLocks noChangeAspect="1" noChangeArrowheads="1"/>
            </p:cNvPicPr>
            <p:nvPr userDrawn="1"/>
          </p:nvPicPr>
          <p:blipFill>
            <a:blip r:embed="rId3" cstate="email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809" y="6444762"/>
              <a:ext cx="446615" cy="1141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직사각형 7"/>
            <p:cNvSpPr/>
            <p:nvPr userDrawn="1"/>
          </p:nvSpPr>
          <p:spPr>
            <a:xfrm>
              <a:off x="211669" y="6381328"/>
              <a:ext cx="301686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just"/>
              <a:r>
                <a:rPr lang="ko-KR" altLang="en-US" sz="1000" dirty="0">
                  <a:ln>
                    <a:solidFill>
                      <a:srgbClr val="7F7F7F">
                        <a:alpha val="0"/>
                      </a:srgbClr>
                    </a:solidFill>
                  </a:ln>
                  <a:solidFill>
                    <a:srgbClr val="7F7F7F">
                      <a:alpha val="40000"/>
                    </a:srgbClr>
                  </a:solidFill>
                  <a:latin typeface="나눔스퀘어 Light" pitchFamily="50" charset="-127"/>
                  <a:ea typeface="나눔스퀘어 Light" pitchFamily="50" charset="-127"/>
                </a:rPr>
                <a:t>ⓒ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870329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 userDrawn="1"/>
        </p:nvGrpSpPr>
        <p:grpSpPr>
          <a:xfrm>
            <a:off x="551384" y="6135107"/>
            <a:ext cx="699755" cy="246221"/>
            <a:chOff x="211669" y="6381328"/>
            <a:chExt cx="699755" cy="246221"/>
          </a:xfrm>
        </p:grpSpPr>
        <p:pic>
          <p:nvPicPr>
            <p:cNvPr id="10" name="Picture 2" descr="C:\Users\YONSAI\Desktop\bibook.png"/>
            <p:cNvPicPr>
              <a:picLocks noChangeAspect="1" noChangeArrowheads="1"/>
            </p:cNvPicPr>
            <p:nvPr userDrawn="1"/>
          </p:nvPicPr>
          <p:blipFill>
            <a:blip r:embed="rId2" cstate="email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809" y="6444762"/>
              <a:ext cx="446615" cy="1141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직사각형 10"/>
            <p:cNvSpPr/>
            <p:nvPr userDrawn="1"/>
          </p:nvSpPr>
          <p:spPr>
            <a:xfrm>
              <a:off x="211669" y="6381328"/>
              <a:ext cx="301686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just"/>
              <a:r>
                <a:rPr lang="ko-KR" altLang="en-US" sz="1000" dirty="0">
                  <a:ln>
                    <a:solidFill>
                      <a:srgbClr val="7F7F7F">
                        <a:alpha val="0"/>
                      </a:srgbClr>
                    </a:solidFill>
                  </a:ln>
                  <a:solidFill>
                    <a:srgbClr val="7F7F7F">
                      <a:alpha val="40000"/>
                    </a:srgbClr>
                  </a:solidFill>
                  <a:latin typeface="나눔스퀘어 Light" pitchFamily="50" charset="-127"/>
                  <a:ea typeface="나눔스퀘어 Light" pitchFamily="50" charset="-127"/>
                </a:rPr>
                <a:t>ⓒ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132570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bg>
      <p:bgPr>
        <a:solidFill>
          <a:srgbClr val="1D1D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 userDrawn="1"/>
        </p:nvGrpSpPr>
        <p:grpSpPr>
          <a:xfrm>
            <a:off x="4100101" y="5703059"/>
            <a:ext cx="699755" cy="246221"/>
            <a:chOff x="211669" y="6381328"/>
            <a:chExt cx="699755" cy="246221"/>
          </a:xfrm>
        </p:grpSpPr>
        <p:pic>
          <p:nvPicPr>
            <p:cNvPr id="7" name="Picture 2" descr="C:\Users\YONSAI\Desktop\bibook.png"/>
            <p:cNvPicPr>
              <a:picLocks noChangeAspect="1" noChangeArrowheads="1"/>
            </p:cNvPicPr>
            <p:nvPr userDrawn="1"/>
          </p:nvPicPr>
          <p:blipFill>
            <a:blip r:embed="rId2" cstate="email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809" y="6444762"/>
              <a:ext cx="446615" cy="1141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직사각형 7"/>
            <p:cNvSpPr/>
            <p:nvPr userDrawn="1"/>
          </p:nvSpPr>
          <p:spPr>
            <a:xfrm>
              <a:off x="211669" y="6381328"/>
              <a:ext cx="301686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just"/>
              <a:r>
                <a:rPr lang="ko-KR" altLang="en-US" sz="1000" dirty="0">
                  <a:ln>
                    <a:solidFill>
                      <a:srgbClr val="7F7F7F">
                        <a:alpha val="0"/>
                      </a:srgbClr>
                    </a:solidFill>
                  </a:ln>
                  <a:solidFill>
                    <a:srgbClr val="7F7F7F">
                      <a:alpha val="40000"/>
                    </a:srgbClr>
                  </a:solidFill>
                  <a:latin typeface="나눔스퀘어 Light" pitchFamily="50" charset="-127"/>
                  <a:ea typeface="나눔스퀘어 Light" pitchFamily="50" charset="-127"/>
                </a:rPr>
                <a:t>ⓒ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013952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사용자 지정 레이아웃"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ìë¬µí pngì ëí ì´ë¯¸ì§ ê²ìê²°ê³¼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30503"/>
            <a:ext cx="3418577" cy="3418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그룹 1"/>
          <p:cNvGrpSpPr/>
          <p:nvPr userDrawn="1"/>
        </p:nvGrpSpPr>
        <p:grpSpPr>
          <a:xfrm>
            <a:off x="5746123" y="6165304"/>
            <a:ext cx="699755" cy="246221"/>
            <a:chOff x="211669" y="6381328"/>
            <a:chExt cx="699755" cy="246221"/>
          </a:xfrm>
        </p:grpSpPr>
        <p:pic>
          <p:nvPicPr>
            <p:cNvPr id="8" name="Picture 2" descr="C:\Users\YONSAI\Desktop\bibook.png"/>
            <p:cNvPicPr>
              <a:picLocks noChangeAspect="1" noChangeArrowheads="1"/>
            </p:cNvPicPr>
            <p:nvPr userDrawn="1"/>
          </p:nvPicPr>
          <p:blipFill>
            <a:blip r:embed="rId3" cstate="email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809" y="6444762"/>
              <a:ext cx="446615" cy="1141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직사각형 8"/>
            <p:cNvSpPr/>
            <p:nvPr userDrawn="1"/>
          </p:nvSpPr>
          <p:spPr>
            <a:xfrm>
              <a:off x="211669" y="6381328"/>
              <a:ext cx="301686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just"/>
              <a:r>
                <a:rPr lang="ko-KR" altLang="en-US" sz="1000" dirty="0">
                  <a:ln>
                    <a:solidFill>
                      <a:srgbClr val="7F7F7F">
                        <a:alpha val="0"/>
                      </a:srgbClr>
                    </a:solidFill>
                  </a:ln>
                  <a:solidFill>
                    <a:srgbClr val="7F7F7F">
                      <a:alpha val="40000"/>
                    </a:srgbClr>
                  </a:solidFill>
                  <a:latin typeface="나눔스퀘어 Light" pitchFamily="50" charset="-127"/>
                  <a:ea typeface="나눔스퀘어 Light" pitchFamily="50" charset="-127"/>
                </a:rPr>
                <a:t>ⓒ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635055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 userDrawn="1"/>
        </p:nvGrpSpPr>
        <p:grpSpPr>
          <a:xfrm>
            <a:off x="3935760" y="0"/>
            <a:ext cx="8256240" cy="6858000"/>
            <a:chOff x="3935760" y="0"/>
            <a:chExt cx="8256240" cy="6858000"/>
          </a:xfrm>
        </p:grpSpPr>
        <p:sp>
          <p:nvSpPr>
            <p:cNvPr id="4" name="직사각형 3"/>
            <p:cNvSpPr/>
            <p:nvPr/>
          </p:nvSpPr>
          <p:spPr>
            <a:xfrm>
              <a:off x="5542034" y="0"/>
              <a:ext cx="6649966" cy="6858000"/>
            </a:xfrm>
            <a:prstGeom prst="rect">
              <a:avLst/>
            </a:prstGeom>
            <a:blipFill dpi="0" rotWithShape="1">
              <a:blip r:embed="rId2">
                <a:alphaModFix amt="4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3935760" y="0"/>
              <a:ext cx="1606274" cy="6858000"/>
            </a:xfrm>
            <a:prstGeom prst="rect">
              <a:avLst/>
            </a:prstGeom>
            <a:blipFill dpi="0" rotWithShape="1">
              <a:blip r:embed="rId2" cstate="print">
                <a:alphaModFix amt="4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1" r="-1100428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6385266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2192000" cy="6858000"/>
            </a:xfrm>
            <a:custGeom>
              <a:avLst/>
              <a:gdLst>
                <a:gd name="connsiteX0" fmla="*/ 0 w 12192000"/>
                <a:gd name="connsiteY0" fmla="*/ 0 h 6858000"/>
                <a:gd name="connsiteX1" fmla="*/ 12192000 w 12192000"/>
                <a:gd name="connsiteY1" fmla="*/ 0 h 6858000"/>
                <a:gd name="connsiteX2" fmla="*/ 12192000 w 12192000"/>
                <a:gd name="connsiteY2" fmla="*/ 6858000 h 6858000"/>
                <a:gd name="connsiteX3" fmla="*/ 0 w 12192000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92000" h="6858000">
                  <a:moveTo>
                    <a:pt x="0" y="0"/>
                  </a:moveTo>
                  <a:lnTo>
                    <a:pt x="12192000" y="0"/>
                  </a:lnTo>
                  <a:lnTo>
                    <a:pt x="12192000" y="6858000"/>
                  </a:lnTo>
                  <a:lnTo>
                    <a:pt x="0" y="6858000"/>
                  </a:lnTo>
                  <a:close/>
                </a:path>
              </a:pathLst>
            </a:custGeom>
          </p:spPr>
        </p:pic>
        <p:sp>
          <p:nvSpPr>
            <p:cNvPr id="5" name="직사각형 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dpi="0" rotWithShape="1">
              <a:blip r:embed="rId3" cstate="email">
                <a:alphaModFix amt="8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ko-KR" dirty="0"/>
            </a:p>
          </p:txBody>
        </p:sp>
      </p:grpSp>
    </p:spTree>
    <p:extLst>
      <p:ext uri="{BB962C8B-B14F-4D97-AF65-F5344CB8AC3E}">
        <p14:creationId xmlns:p14="http://schemas.microsoft.com/office/powerpoint/2010/main" val="10057478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 userDrawn="1"/>
        </p:nvGrpSpPr>
        <p:grpSpPr>
          <a:xfrm>
            <a:off x="-762" y="0"/>
            <a:ext cx="12193524" cy="6858000"/>
            <a:chOff x="-762" y="0"/>
            <a:chExt cx="12193524" cy="6858000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762" y="0"/>
              <a:ext cx="12193524" cy="6858000"/>
            </a:xfrm>
            <a:prstGeom prst="rect">
              <a:avLst/>
            </a:prstGeom>
          </p:spPr>
        </p:pic>
        <p:sp>
          <p:nvSpPr>
            <p:cNvPr id="5" name="직사각형 4"/>
            <p:cNvSpPr/>
            <p:nvPr/>
          </p:nvSpPr>
          <p:spPr>
            <a:xfrm flipH="1">
              <a:off x="0" y="0"/>
              <a:ext cx="12192000" cy="6858000"/>
            </a:xfrm>
            <a:prstGeom prst="rect">
              <a:avLst/>
            </a:prstGeom>
            <a:blipFill dpi="0" rotWithShape="1">
              <a:blip r:embed="rId3" cstate="email">
                <a:alphaModFix amt="8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ko-KR" dirty="0"/>
            </a:p>
          </p:txBody>
        </p:sp>
      </p:grpSp>
    </p:spTree>
    <p:extLst>
      <p:ext uri="{BB962C8B-B14F-4D97-AF65-F5344CB8AC3E}">
        <p14:creationId xmlns:p14="http://schemas.microsoft.com/office/powerpoint/2010/main" val="16328488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2192000" cy="6858000"/>
            </a:xfrm>
            <a:custGeom>
              <a:avLst/>
              <a:gdLst>
                <a:gd name="connsiteX0" fmla="*/ 0 w 12192000"/>
                <a:gd name="connsiteY0" fmla="*/ 0 h 6858000"/>
                <a:gd name="connsiteX1" fmla="*/ 12192000 w 12192000"/>
                <a:gd name="connsiteY1" fmla="*/ 0 h 6858000"/>
                <a:gd name="connsiteX2" fmla="*/ 12192000 w 12192000"/>
                <a:gd name="connsiteY2" fmla="*/ 6858000 h 6858000"/>
                <a:gd name="connsiteX3" fmla="*/ 0 w 12192000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92000" h="6858000">
                  <a:moveTo>
                    <a:pt x="0" y="0"/>
                  </a:moveTo>
                  <a:lnTo>
                    <a:pt x="12192000" y="0"/>
                  </a:lnTo>
                  <a:lnTo>
                    <a:pt x="12192000" y="6858000"/>
                  </a:lnTo>
                  <a:lnTo>
                    <a:pt x="0" y="6858000"/>
                  </a:lnTo>
                  <a:close/>
                </a:path>
              </a:pathLst>
            </a:custGeom>
          </p:spPr>
        </p:pic>
        <p:sp>
          <p:nvSpPr>
            <p:cNvPr id="5" name="직사각형 4"/>
            <p:cNvSpPr/>
            <p:nvPr/>
          </p:nvSpPr>
          <p:spPr>
            <a:xfrm flipV="1">
              <a:off x="0" y="0"/>
              <a:ext cx="12192000" cy="6858000"/>
            </a:xfrm>
            <a:prstGeom prst="rect">
              <a:avLst/>
            </a:prstGeom>
            <a:blipFill dpi="0" rotWithShape="1">
              <a:blip r:embed="rId3">
                <a:alphaModFix amt="6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ko-KR" dirty="0"/>
            </a:p>
          </p:txBody>
        </p:sp>
      </p:grpSp>
      <p:grpSp>
        <p:nvGrpSpPr>
          <p:cNvPr id="6" name="그룹 5"/>
          <p:cNvGrpSpPr/>
          <p:nvPr userDrawn="1"/>
        </p:nvGrpSpPr>
        <p:grpSpPr>
          <a:xfrm>
            <a:off x="5746123" y="6165304"/>
            <a:ext cx="699755" cy="246221"/>
            <a:chOff x="211669" y="6381328"/>
            <a:chExt cx="699755" cy="246221"/>
          </a:xfrm>
        </p:grpSpPr>
        <p:pic>
          <p:nvPicPr>
            <p:cNvPr id="7" name="Picture 2" descr="C:\Users\YONSAI\Desktop\bibook.png"/>
            <p:cNvPicPr>
              <a:picLocks noChangeAspect="1" noChangeArrowheads="1"/>
            </p:cNvPicPr>
            <p:nvPr userDrawn="1"/>
          </p:nvPicPr>
          <p:blipFill>
            <a:blip r:embed="rId4" cstate="email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809" y="6444762"/>
              <a:ext cx="446615" cy="1141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직사각형 7"/>
            <p:cNvSpPr/>
            <p:nvPr userDrawn="1"/>
          </p:nvSpPr>
          <p:spPr>
            <a:xfrm>
              <a:off x="211669" y="6381328"/>
              <a:ext cx="301686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just"/>
              <a:r>
                <a:rPr lang="ko-KR" altLang="en-US" sz="10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  <a:alpha val="60000"/>
                    </a:schemeClr>
                  </a:solidFill>
                  <a:latin typeface="나눔스퀘어 Light" pitchFamily="50" charset="-127"/>
                  <a:ea typeface="나눔스퀘어 Light" pitchFamily="50" charset="-127"/>
                </a:rPr>
                <a:t>ⓒ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873161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359977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4" r:id="rId5"/>
    <p:sldLayoutId id="2147483655" r:id="rId6"/>
    <p:sldLayoutId id="2147483656" r:id="rId7"/>
    <p:sldLayoutId id="2147483657" r:id="rId8"/>
    <p:sldLayoutId id="2147483658" r:id="rId9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8.xml"/><Relationship Id="rId4" Type="http://schemas.openxmlformats.org/officeDocument/2006/relationships/comments" Target="../comments/commen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3.xml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www.airbnb.co.kr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18" Type="http://schemas.openxmlformats.org/officeDocument/2006/relationships/image" Target="../media/image38.png"/><Relationship Id="rId3" Type="http://schemas.openxmlformats.org/officeDocument/2006/relationships/image" Target="../media/image23.svg"/><Relationship Id="rId21" Type="http://schemas.openxmlformats.org/officeDocument/2006/relationships/image" Target="../media/image41.png"/><Relationship Id="rId7" Type="http://schemas.openxmlformats.org/officeDocument/2006/relationships/image" Target="../media/image27.png"/><Relationship Id="rId12" Type="http://schemas.openxmlformats.org/officeDocument/2006/relationships/image" Target="../media/image32.svg"/><Relationship Id="rId17" Type="http://schemas.openxmlformats.org/officeDocument/2006/relationships/image" Target="../media/image37.png"/><Relationship Id="rId2" Type="http://schemas.openxmlformats.org/officeDocument/2006/relationships/image" Target="../media/image22.png"/><Relationship Id="rId16" Type="http://schemas.openxmlformats.org/officeDocument/2006/relationships/image" Target="../media/image36.png"/><Relationship Id="rId20" Type="http://schemas.openxmlformats.org/officeDocument/2006/relationships/image" Target="../media/image40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24" Type="http://schemas.openxmlformats.org/officeDocument/2006/relationships/image" Target="../media/image44.png"/><Relationship Id="rId5" Type="http://schemas.openxmlformats.org/officeDocument/2006/relationships/image" Target="../media/image25.svg"/><Relationship Id="rId15" Type="http://schemas.openxmlformats.org/officeDocument/2006/relationships/image" Target="../media/image35.png"/><Relationship Id="rId23" Type="http://schemas.openxmlformats.org/officeDocument/2006/relationships/image" Target="../media/image43.png"/><Relationship Id="rId10" Type="http://schemas.openxmlformats.org/officeDocument/2006/relationships/image" Target="../media/image30.png"/><Relationship Id="rId19" Type="http://schemas.openxmlformats.org/officeDocument/2006/relationships/image" Target="../media/image39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Relationship Id="rId14" Type="http://schemas.openxmlformats.org/officeDocument/2006/relationships/image" Target="../media/image34.svg"/><Relationship Id="rId22" Type="http://schemas.openxmlformats.org/officeDocument/2006/relationships/image" Target="../media/image4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>
            <a:cxnSpLocks/>
          </p:cNvCxnSpPr>
          <p:nvPr/>
        </p:nvCxnSpPr>
        <p:spPr>
          <a:xfrm flipV="1">
            <a:off x="3647728" y="3068960"/>
            <a:ext cx="6624736" cy="68108"/>
          </a:xfrm>
          <a:prstGeom prst="line">
            <a:avLst/>
          </a:prstGeom>
          <a:ln>
            <a:solidFill>
              <a:schemeClr val="bg1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3846670" y="2492896"/>
            <a:ext cx="469070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alpha val="90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Full Stack Squad</a:t>
            </a:r>
            <a:endParaRPr lang="ko-KR" altLang="en-US" sz="4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alpha val="90000"/>
                </a:schemeClr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F30DCA-951F-4C6B-BFCF-3FE4A599D8AF}"/>
              </a:ext>
            </a:extLst>
          </p:cNvPr>
          <p:cNvSpPr txBox="1"/>
          <p:nvPr/>
        </p:nvSpPr>
        <p:spPr>
          <a:xfrm>
            <a:off x="3529093" y="2319263"/>
            <a:ext cx="7939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tantia" panose="02030602050306030303" pitchFamily="18" charset="0"/>
              </a:rPr>
              <a:t>FSS</a:t>
            </a:r>
            <a:endParaRPr lang="ko-KR" altLang="en-US" sz="2400" dirty="0">
              <a:solidFill>
                <a:schemeClr val="accent1">
                  <a:lumMod val="60000"/>
                  <a:lumOff val="40000"/>
                </a:schemeClr>
              </a:solidFill>
              <a:latin typeface="Constantia" panose="02030602050306030303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84D6924-8959-4F98-BF81-9B2BE209FB60}"/>
              </a:ext>
            </a:extLst>
          </p:cNvPr>
          <p:cNvSpPr txBox="1"/>
          <p:nvPr/>
        </p:nvSpPr>
        <p:spPr>
          <a:xfrm>
            <a:off x="8854955" y="2794180"/>
            <a:ext cx="10081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tantia" panose="02030602050306030303" pitchFamily="18" charset="0"/>
              </a:rPr>
              <a:t>CoStay</a:t>
            </a:r>
            <a:endParaRPr lang="ko-KR" altLang="en-US" sz="2000" dirty="0">
              <a:solidFill>
                <a:schemeClr val="accent1">
                  <a:lumMod val="60000"/>
                  <a:lumOff val="40000"/>
                </a:schemeClr>
              </a:solidFill>
              <a:latin typeface="Constantia" panose="020306020503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6399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19FA72FE-F0EF-4E38-AEA5-268CDCD9979E}"/>
              </a:ext>
            </a:extLst>
          </p:cNvPr>
          <p:cNvSpPr txBox="1"/>
          <p:nvPr/>
        </p:nvSpPr>
        <p:spPr>
          <a:xfrm>
            <a:off x="4727848" y="-66261"/>
            <a:ext cx="2473755" cy="5878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ko-KR" altLang="en-US" sz="2800" b="1" spc="-100" dirty="0">
                <a:ln>
                  <a:solidFill>
                    <a:srgbClr val="F6F3F0">
                      <a:alpha val="0"/>
                    </a:srgbClr>
                  </a:solidFill>
                </a:ln>
                <a:solidFill>
                  <a:srgbClr val="F6F3F0">
                    <a:alpha val="80000"/>
                  </a:srgbClr>
                </a:solidFill>
                <a:effectLst>
                  <a:outerShdw blurRad="50800" dist="38100" dir="2700000" algn="tl" rotWithShape="0">
                    <a:srgbClr val="453927">
                      <a:alpha val="20000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단위업무 정의서 </a:t>
            </a:r>
            <a:endParaRPr lang="en-US" altLang="ko-KR" sz="2800" b="1" spc="-100" dirty="0">
              <a:ln>
                <a:solidFill>
                  <a:srgbClr val="F6F3F0">
                    <a:alpha val="0"/>
                  </a:srgbClr>
                </a:solidFill>
              </a:ln>
              <a:solidFill>
                <a:srgbClr val="F6F3F0">
                  <a:alpha val="80000"/>
                </a:srgbClr>
              </a:solidFill>
              <a:effectLst>
                <a:outerShdw blurRad="50800" dist="38100" dir="2700000" algn="tl" rotWithShape="0">
                  <a:srgbClr val="453927">
                    <a:alpha val="20000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93918F1-64B2-4901-BC45-3707BF421410}"/>
              </a:ext>
            </a:extLst>
          </p:cNvPr>
          <p:cNvCxnSpPr/>
          <p:nvPr/>
        </p:nvCxnSpPr>
        <p:spPr>
          <a:xfrm>
            <a:off x="0" y="476672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2BCF7F70-ED6E-424D-93A6-9CA3060450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8627" y="476672"/>
            <a:ext cx="8412195" cy="6383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2232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19FA72FE-F0EF-4E38-AEA5-268CDCD9979E}"/>
              </a:ext>
            </a:extLst>
          </p:cNvPr>
          <p:cNvSpPr txBox="1"/>
          <p:nvPr/>
        </p:nvSpPr>
        <p:spPr>
          <a:xfrm>
            <a:off x="4727848" y="-66261"/>
            <a:ext cx="2473755" cy="5878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ko-KR" altLang="en-US" sz="2800" b="1" spc="-100" dirty="0">
                <a:ln>
                  <a:solidFill>
                    <a:srgbClr val="F6F3F0">
                      <a:alpha val="0"/>
                    </a:srgbClr>
                  </a:solidFill>
                </a:ln>
                <a:solidFill>
                  <a:srgbClr val="F6F3F0">
                    <a:alpha val="80000"/>
                  </a:srgbClr>
                </a:solidFill>
                <a:effectLst>
                  <a:outerShdw blurRad="50800" dist="38100" dir="2700000" algn="tl" rotWithShape="0">
                    <a:srgbClr val="453927">
                      <a:alpha val="20000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단위업무 정의서 </a:t>
            </a:r>
            <a:endParaRPr lang="en-US" altLang="ko-KR" sz="2800" b="1" spc="-100" dirty="0">
              <a:ln>
                <a:solidFill>
                  <a:srgbClr val="F6F3F0">
                    <a:alpha val="0"/>
                  </a:srgbClr>
                </a:solidFill>
              </a:ln>
              <a:solidFill>
                <a:srgbClr val="F6F3F0">
                  <a:alpha val="80000"/>
                </a:srgbClr>
              </a:solidFill>
              <a:effectLst>
                <a:outerShdw blurRad="50800" dist="38100" dir="2700000" algn="tl" rotWithShape="0">
                  <a:srgbClr val="453927">
                    <a:alpha val="20000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93918F1-64B2-4901-BC45-3707BF421410}"/>
              </a:ext>
            </a:extLst>
          </p:cNvPr>
          <p:cNvCxnSpPr/>
          <p:nvPr/>
        </p:nvCxnSpPr>
        <p:spPr>
          <a:xfrm>
            <a:off x="0" y="476672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3F179EC7-2EAB-4A62-9ED8-F6A39D14E7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4245" y="476677"/>
            <a:ext cx="8640960" cy="6381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9437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8961628" y="136701"/>
            <a:ext cx="3230372" cy="4918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ko-KR" altLang="en-US" sz="2400" b="1" spc="-100" dirty="0">
                <a:ln>
                  <a:solidFill>
                    <a:srgbClr val="F6F3F0">
                      <a:alpha val="0"/>
                    </a:srgbClr>
                  </a:solidFill>
                </a:ln>
                <a:solidFill>
                  <a:srgbClr val="F6F3F0">
                    <a:alpha val="80000"/>
                  </a:srgbClr>
                </a:solidFill>
                <a:effectLst>
                  <a:outerShdw blurRad="50800" dist="38100" dir="2700000" algn="tl" rotWithShape="0">
                    <a:srgbClr val="453927">
                      <a:alpha val="20000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유스케이스 다이어그램</a:t>
            </a:r>
            <a:endParaRPr lang="en-US" altLang="ko-KR" sz="2400" b="1" spc="-100" dirty="0">
              <a:ln>
                <a:solidFill>
                  <a:srgbClr val="F6F3F0">
                    <a:alpha val="0"/>
                  </a:srgbClr>
                </a:solidFill>
              </a:ln>
              <a:solidFill>
                <a:srgbClr val="F6F3F0">
                  <a:alpha val="80000"/>
                </a:srgbClr>
              </a:solidFill>
              <a:effectLst>
                <a:outerShdw blurRad="50800" dist="38100" dir="2700000" algn="tl" rotWithShape="0">
                  <a:srgbClr val="453927">
                    <a:alpha val="20000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2" name="직선 연결선 21"/>
          <p:cNvCxnSpPr>
            <a:cxnSpLocks/>
          </p:cNvCxnSpPr>
          <p:nvPr/>
        </p:nvCxnSpPr>
        <p:spPr>
          <a:xfrm>
            <a:off x="0" y="764704"/>
            <a:ext cx="12192000" cy="0"/>
          </a:xfrm>
          <a:prstGeom prst="line">
            <a:avLst/>
          </a:prstGeom>
          <a:ln w="12700">
            <a:solidFill>
              <a:srgbClr val="DCE2E8">
                <a:alpha val="90000"/>
              </a:srgbClr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C32F301F-155F-48A9-8D38-72AAF2BA3A42}"/>
              </a:ext>
            </a:extLst>
          </p:cNvPr>
          <p:cNvSpPr txBox="1"/>
          <p:nvPr/>
        </p:nvSpPr>
        <p:spPr>
          <a:xfrm>
            <a:off x="1055440" y="6021288"/>
            <a:ext cx="9793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유스케이스 사진</a:t>
            </a:r>
            <a:r>
              <a:rPr lang="en-US" altLang="ko-KR" dirty="0"/>
              <a:t>1                           </a:t>
            </a:r>
            <a:r>
              <a:rPr lang="ko-KR" altLang="en-US" dirty="0"/>
              <a:t>유스케이스 사진</a:t>
            </a:r>
            <a:r>
              <a:rPr lang="en-US" altLang="ko-KR" dirty="0"/>
              <a:t>2                       </a:t>
            </a:r>
            <a:r>
              <a:rPr lang="ko-KR" altLang="en-US" dirty="0"/>
              <a:t>유스케이스 사진</a:t>
            </a:r>
            <a:r>
              <a:rPr lang="en-US" altLang="ko-KR" dirty="0"/>
              <a:t>3</a:t>
            </a:r>
          </a:p>
          <a:p>
            <a:r>
              <a:rPr lang="ko-KR" altLang="en-US" dirty="0"/>
              <a:t>제목 </a:t>
            </a:r>
            <a:r>
              <a:rPr lang="ko-KR" altLang="en-US" dirty="0" err="1"/>
              <a:t>달아주시고</a:t>
            </a:r>
            <a:r>
              <a:rPr lang="ko-KR" altLang="en-US" dirty="0"/>
              <a:t> 각각 짧은 </a:t>
            </a:r>
            <a:r>
              <a:rPr lang="ko-KR" altLang="en-US" dirty="0" err="1"/>
              <a:t>소개글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자세한 소개는 발표로 할거임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F18D1C2-7DFD-49D1-A441-BBFB665B0E4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4195" y="763414"/>
            <a:ext cx="6167805" cy="609587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C62FFC2-B97E-46B9-86AB-F809A1A82CE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2125"/>
            <a:ext cx="6095875" cy="609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6512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직선 연결선 21"/>
          <p:cNvCxnSpPr>
            <a:cxnSpLocks/>
          </p:cNvCxnSpPr>
          <p:nvPr/>
        </p:nvCxnSpPr>
        <p:spPr>
          <a:xfrm>
            <a:off x="0" y="764704"/>
            <a:ext cx="12192000" cy="0"/>
          </a:xfrm>
          <a:prstGeom prst="line">
            <a:avLst/>
          </a:prstGeom>
          <a:ln w="12700">
            <a:solidFill>
              <a:schemeClr val="bg1">
                <a:alpha val="90000"/>
              </a:schemeClr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165329E3-37CC-44C4-AB94-B07BD750D439}"/>
              </a:ext>
            </a:extLst>
          </p:cNvPr>
          <p:cNvSpPr/>
          <p:nvPr/>
        </p:nvSpPr>
        <p:spPr>
          <a:xfrm>
            <a:off x="0" y="764703"/>
            <a:ext cx="12192000" cy="6093293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850CA3-093C-4C2C-B202-90F9FDFB5494}"/>
              </a:ext>
            </a:extLst>
          </p:cNvPr>
          <p:cNvSpPr txBox="1"/>
          <p:nvPr/>
        </p:nvSpPr>
        <p:spPr>
          <a:xfrm>
            <a:off x="4775766" y="1008463"/>
            <a:ext cx="2664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j-ea"/>
                <a:ea typeface="+mj-ea"/>
              </a:rPr>
              <a:t>로그인</a:t>
            </a:r>
            <a:r>
              <a:rPr lang="en-US" altLang="ko-KR" dirty="0">
                <a:latin typeface="+mj-ea"/>
                <a:ea typeface="+mj-ea"/>
              </a:rPr>
              <a:t>/</a:t>
            </a:r>
            <a:r>
              <a:rPr lang="ko-KR" altLang="en-US" dirty="0">
                <a:latin typeface="+mj-ea"/>
                <a:ea typeface="+mj-ea"/>
              </a:rPr>
              <a:t>회원가입 시퀀스</a:t>
            </a:r>
            <a:endParaRPr lang="en-US" altLang="ko-KR" dirty="0">
              <a:latin typeface="+mj-ea"/>
              <a:ea typeface="+mj-ea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767EC0F8-B709-4DD7-A50D-BFA7CF42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5600" y="1845146"/>
            <a:ext cx="6591300" cy="42481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1CB028D-7846-4534-B402-D9C31C472822}"/>
              </a:ext>
            </a:extLst>
          </p:cNvPr>
          <p:cNvSpPr txBox="1"/>
          <p:nvPr/>
        </p:nvSpPr>
        <p:spPr>
          <a:xfrm>
            <a:off x="9571750" y="135091"/>
            <a:ext cx="2640467" cy="4918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ko-KR" altLang="en-US" sz="2400" b="1" spc="-100" dirty="0">
                <a:ln>
                  <a:solidFill>
                    <a:srgbClr val="F6F3F0">
                      <a:alpha val="0"/>
                    </a:srgbClr>
                  </a:solidFill>
                </a:ln>
                <a:solidFill>
                  <a:srgbClr val="F6F3F0">
                    <a:alpha val="80000"/>
                  </a:srgbClr>
                </a:solidFill>
                <a:effectLst>
                  <a:outerShdw blurRad="50800" dist="38100" dir="2700000" algn="tl" rotWithShape="0">
                    <a:srgbClr val="453927">
                      <a:alpha val="20000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시퀀스 다이어그램</a:t>
            </a:r>
            <a:endParaRPr lang="en-US" altLang="ko-KR" sz="2400" b="1" spc="-100" dirty="0">
              <a:ln>
                <a:solidFill>
                  <a:srgbClr val="F6F3F0">
                    <a:alpha val="0"/>
                  </a:srgbClr>
                </a:solidFill>
              </a:ln>
              <a:solidFill>
                <a:srgbClr val="F6F3F0">
                  <a:alpha val="80000"/>
                </a:srgbClr>
              </a:solidFill>
              <a:effectLst>
                <a:outerShdw blurRad="50800" dist="38100" dir="2700000" algn="tl" rotWithShape="0">
                  <a:srgbClr val="453927">
                    <a:alpha val="20000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487318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직선 연결선 21"/>
          <p:cNvCxnSpPr>
            <a:cxnSpLocks/>
          </p:cNvCxnSpPr>
          <p:nvPr/>
        </p:nvCxnSpPr>
        <p:spPr>
          <a:xfrm>
            <a:off x="0" y="764704"/>
            <a:ext cx="12192000" cy="0"/>
          </a:xfrm>
          <a:prstGeom prst="line">
            <a:avLst/>
          </a:prstGeom>
          <a:ln w="12700">
            <a:solidFill>
              <a:srgbClr val="DCE2E8">
                <a:alpha val="90000"/>
              </a:srgbClr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165329E3-37CC-44C4-AB94-B07BD750D439}"/>
              </a:ext>
            </a:extLst>
          </p:cNvPr>
          <p:cNvSpPr/>
          <p:nvPr/>
        </p:nvSpPr>
        <p:spPr>
          <a:xfrm>
            <a:off x="-1" y="764704"/>
            <a:ext cx="12212217" cy="609329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850CA3-093C-4C2C-B202-90F9FDFB5494}"/>
              </a:ext>
            </a:extLst>
          </p:cNvPr>
          <p:cNvSpPr txBox="1"/>
          <p:nvPr/>
        </p:nvSpPr>
        <p:spPr>
          <a:xfrm>
            <a:off x="4775766" y="836720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숙소 및 체험활동 시퀀스</a:t>
            </a: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A74F3C5-413B-4918-9E2F-8BA1C6EF72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36" y="1206052"/>
            <a:ext cx="5760640" cy="554014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2245B61-6C67-4C66-88C5-0D79C84709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1984" y="1206052"/>
            <a:ext cx="5993929" cy="546330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7F08507-8F2F-4415-99E3-7977A29BC925}"/>
              </a:ext>
            </a:extLst>
          </p:cNvPr>
          <p:cNvSpPr txBox="1"/>
          <p:nvPr/>
        </p:nvSpPr>
        <p:spPr>
          <a:xfrm>
            <a:off x="9571750" y="135091"/>
            <a:ext cx="2640467" cy="4918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ko-KR" altLang="en-US" sz="2400" b="1" spc="-100" dirty="0">
                <a:ln>
                  <a:solidFill>
                    <a:srgbClr val="F6F3F0">
                      <a:alpha val="0"/>
                    </a:srgbClr>
                  </a:solidFill>
                </a:ln>
                <a:solidFill>
                  <a:srgbClr val="F6F3F0">
                    <a:alpha val="80000"/>
                  </a:srgbClr>
                </a:solidFill>
                <a:effectLst>
                  <a:outerShdw blurRad="50800" dist="38100" dir="2700000" algn="tl" rotWithShape="0">
                    <a:srgbClr val="453927">
                      <a:alpha val="20000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시퀀스 다이어그램</a:t>
            </a:r>
            <a:endParaRPr lang="en-US" altLang="ko-KR" sz="2400" b="1" spc="-100" dirty="0">
              <a:ln>
                <a:solidFill>
                  <a:srgbClr val="F6F3F0">
                    <a:alpha val="0"/>
                  </a:srgbClr>
                </a:solidFill>
              </a:ln>
              <a:solidFill>
                <a:srgbClr val="F6F3F0">
                  <a:alpha val="80000"/>
                </a:srgbClr>
              </a:solidFill>
              <a:effectLst>
                <a:outerShdw blurRad="50800" dist="38100" dir="2700000" algn="tl" rotWithShape="0">
                  <a:srgbClr val="453927">
                    <a:alpha val="20000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152672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직선 연결선 21"/>
          <p:cNvCxnSpPr>
            <a:cxnSpLocks/>
          </p:cNvCxnSpPr>
          <p:nvPr/>
        </p:nvCxnSpPr>
        <p:spPr>
          <a:xfrm>
            <a:off x="0" y="764704"/>
            <a:ext cx="12192000" cy="0"/>
          </a:xfrm>
          <a:prstGeom prst="line">
            <a:avLst/>
          </a:prstGeom>
          <a:ln w="12700">
            <a:solidFill>
              <a:srgbClr val="DCE2E8">
                <a:alpha val="90000"/>
              </a:srgbClr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165329E3-37CC-44C4-AB94-B07BD750D439}"/>
              </a:ext>
            </a:extLst>
          </p:cNvPr>
          <p:cNvSpPr/>
          <p:nvPr/>
        </p:nvSpPr>
        <p:spPr>
          <a:xfrm>
            <a:off x="1" y="746941"/>
            <a:ext cx="12191998" cy="611105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850CA3-093C-4C2C-B202-90F9FDFB5494}"/>
              </a:ext>
            </a:extLst>
          </p:cNvPr>
          <p:cNvSpPr txBox="1"/>
          <p:nvPr/>
        </p:nvSpPr>
        <p:spPr>
          <a:xfrm>
            <a:off x="4962687" y="743358"/>
            <a:ext cx="244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유저커뮤니티 시퀀스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75CDA20-1B5B-4A22-9684-6C475F2947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28" y="1085302"/>
            <a:ext cx="5760639" cy="568836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C157CA2-C2CE-4CA8-A005-B8E8C299D3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5294" y="980734"/>
            <a:ext cx="6304164" cy="579292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2F96677-8D8E-4828-B066-54486803C190}"/>
              </a:ext>
            </a:extLst>
          </p:cNvPr>
          <p:cNvSpPr txBox="1"/>
          <p:nvPr/>
        </p:nvSpPr>
        <p:spPr>
          <a:xfrm>
            <a:off x="9571750" y="135091"/>
            <a:ext cx="2640467" cy="4918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ko-KR" altLang="en-US" sz="2400" b="1" spc="-100" dirty="0">
                <a:ln>
                  <a:solidFill>
                    <a:srgbClr val="F6F3F0">
                      <a:alpha val="0"/>
                    </a:srgbClr>
                  </a:solidFill>
                </a:ln>
                <a:solidFill>
                  <a:srgbClr val="F6F3F0">
                    <a:alpha val="80000"/>
                  </a:srgbClr>
                </a:solidFill>
                <a:effectLst>
                  <a:outerShdw blurRad="50800" dist="38100" dir="2700000" algn="tl" rotWithShape="0">
                    <a:srgbClr val="453927">
                      <a:alpha val="20000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시퀀스 다이어그램</a:t>
            </a:r>
            <a:endParaRPr lang="en-US" altLang="ko-KR" sz="2400" b="1" spc="-100" dirty="0">
              <a:ln>
                <a:solidFill>
                  <a:srgbClr val="F6F3F0">
                    <a:alpha val="0"/>
                  </a:srgbClr>
                </a:solidFill>
              </a:ln>
              <a:solidFill>
                <a:srgbClr val="F6F3F0">
                  <a:alpha val="80000"/>
                </a:srgbClr>
              </a:solidFill>
              <a:effectLst>
                <a:outerShdw blurRad="50800" dist="38100" dir="2700000" algn="tl" rotWithShape="0">
                  <a:srgbClr val="453927">
                    <a:alpha val="20000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586573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직선 연결선 21"/>
          <p:cNvCxnSpPr>
            <a:cxnSpLocks/>
          </p:cNvCxnSpPr>
          <p:nvPr/>
        </p:nvCxnSpPr>
        <p:spPr>
          <a:xfrm>
            <a:off x="0" y="764704"/>
            <a:ext cx="12192000" cy="0"/>
          </a:xfrm>
          <a:prstGeom prst="line">
            <a:avLst/>
          </a:prstGeom>
          <a:ln w="12700">
            <a:solidFill>
              <a:srgbClr val="DCE2E8">
                <a:alpha val="90000"/>
              </a:srgbClr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165329E3-37CC-44C4-AB94-B07BD750D439}"/>
              </a:ext>
            </a:extLst>
          </p:cNvPr>
          <p:cNvSpPr/>
          <p:nvPr/>
        </p:nvSpPr>
        <p:spPr>
          <a:xfrm>
            <a:off x="-1" y="764704"/>
            <a:ext cx="12212217" cy="609329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69526C6-2E28-4B52-8820-C21D22EF16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713" y="1485298"/>
            <a:ext cx="5502425" cy="526876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9EBF467-ABB8-4A19-9BC7-64E1630028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1861" y="1097545"/>
            <a:ext cx="6248612" cy="5699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B8BEF47-6122-4D13-8307-D42F0B310A2B}"/>
              </a:ext>
            </a:extLst>
          </p:cNvPr>
          <p:cNvSpPr txBox="1"/>
          <p:nvPr/>
        </p:nvSpPr>
        <p:spPr>
          <a:xfrm>
            <a:off x="1942487" y="1146744"/>
            <a:ext cx="31683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유저  공지사항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53CD154-7235-4FC0-91BC-291F097BA666}"/>
              </a:ext>
            </a:extLst>
          </p:cNvPr>
          <p:cNvSpPr txBox="1"/>
          <p:nvPr/>
        </p:nvSpPr>
        <p:spPr>
          <a:xfrm>
            <a:off x="8400256" y="1146744"/>
            <a:ext cx="31683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관리자  공지사항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850CA3-093C-4C2C-B202-90F9FDFB5494}"/>
              </a:ext>
            </a:extLst>
          </p:cNvPr>
          <p:cNvSpPr txBox="1"/>
          <p:nvPr/>
        </p:nvSpPr>
        <p:spPr>
          <a:xfrm>
            <a:off x="5102424" y="793570"/>
            <a:ext cx="1903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공지사항 시퀀스</a:t>
            </a:r>
            <a:endParaRPr lang="en-US" altLang="ko-KR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BE98A5C-3202-4021-8FAF-B77B42EE7EAF}"/>
              </a:ext>
            </a:extLst>
          </p:cNvPr>
          <p:cNvSpPr txBox="1"/>
          <p:nvPr/>
        </p:nvSpPr>
        <p:spPr>
          <a:xfrm>
            <a:off x="9571750" y="135091"/>
            <a:ext cx="2640467" cy="4918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ko-KR" altLang="en-US" sz="2400" b="1" spc="-100" dirty="0">
                <a:ln>
                  <a:solidFill>
                    <a:srgbClr val="F6F3F0">
                      <a:alpha val="0"/>
                    </a:srgbClr>
                  </a:solidFill>
                </a:ln>
                <a:solidFill>
                  <a:srgbClr val="F6F3F0">
                    <a:alpha val="80000"/>
                  </a:srgbClr>
                </a:solidFill>
                <a:effectLst>
                  <a:outerShdw blurRad="50800" dist="38100" dir="2700000" algn="tl" rotWithShape="0">
                    <a:srgbClr val="453927">
                      <a:alpha val="20000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시퀀스 다이어그램</a:t>
            </a:r>
            <a:endParaRPr lang="en-US" altLang="ko-KR" sz="2400" b="1" spc="-100" dirty="0">
              <a:ln>
                <a:solidFill>
                  <a:srgbClr val="F6F3F0">
                    <a:alpha val="0"/>
                  </a:srgbClr>
                </a:solidFill>
              </a:ln>
              <a:solidFill>
                <a:srgbClr val="F6F3F0">
                  <a:alpha val="80000"/>
                </a:srgbClr>
              </a:solidFill>
              <a:effectLst>
                <a:outerShdw blurRad="50800" dist="38100" dir="2700000" algn="tl" rotWithShape="0">
                  <a:srgbClr val="453927">
                    <a:alpha val="20000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98347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118911" y="737701"/>
            <a:ext cx="2877711" cy="3383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ko-KR" sz="1400" b="1" spc="-100" dirty="0">
                <a:ln>
                  <a:solidFill>
                    <a:srgbClr val="F6F3F0">
                      <a:alpha val="0"/>
                    </a:srgbClr>
                  </a:solidFill>
                </a:ln>
                <a:solidFill>
                  <a:srgbClr val="F6F3F0">
                    <a:alpha val="80000"/>
                  </a:srgbClr>
                </a:solidFill>
                <a:effectLst>
                  <a:outerShdw blurRad="50800" dist="38100" dir="2700000" algn="tl" rotWithShape="0">
                    <a:srgbClr val="453927">
                      <a:alpha val="20000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ERD</a:t>
            </a:r>
            <a:r>
              <a:rPr lang="ko-KR" altLang="en-US" sz="1400" b="1" spc="-100" dirty="0">
                <a:ln>
                  <a:solidFill>
                    <a:srgbClr val="F6F3F0">
                      <a:alpha val="0"/>
                    </a:srgbClr>
                  </a:solidFill>
                </a:ln>
                <a:solidFill>
                  <a:srgbClr val="F6F3F0">
                    <a:alpha val="80000"/>
                  </a:srgbClr>
                </a:solidFill>
                <a:effectLst>
                  <a:outerShdw blurRad="50800" dist="38100" dir="2700000" algn="tl" rotWithShape="0">
                    <a:srgbClr val="453927">
                      <a:alpha val="20000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구조 </a:t>
            </a:r>
            <a:r>
              <a:rPr lang="en-US" altLang="ko-KR" sz="1400" b="1" spc="-100" dirty="0">
                <a:ln>
                  <a:solidFill>
                    <a:srgbClr val="F6F3F0">
                      <a:alpha val="0"/>
                    </a:srgbClr>
                  </a:solidFill>
                </a:ln>
                <a:solidFill>
                  <a:srgbClr val="F6F3F0">
                    <a:alpha val="80000"/>
                  </a:srgbClr>
                </a:solidFill>
                <a:effectLst>
                  <a:outerShdw blurRad="50800" dist="38100" dir="2700000" algn="tl" rotWithShape="0">
                    <a:srgbClr val="453927">
                      <a:alpha val="20000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400" b="1" spc="-100" dirty="0">
                <a:ln>
                  <a:solidFill>
                    <a:srgbClr val="F6F3F0">
                      <a:alpha val="0"/>
                    </a:srgbClr>
                  </a:solidFill>
                </a:ln>
                <a:solidFill>
                  <a:srgbClr val="F6F3F0">
                    <a:alpha val="80000"/>
                  </a:srgbClr>
                </a:solidFill>
                <a:effectLst>
                  <a:outerShdw blurRad="50800" dist="38100" dir="2700000" algn="tl" rotWithShape="0">
                    <a:srgbClr val="453927">
                      <a:alpha val="20000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논리</a:t>
            </a:r>
            <a:r>
              <a:rPr lang="en-US" altLang="ko-KR" sz="1400" b="1" spc="-100" dirty="0">
                <a:ln>
                  <a:solidFill>
                    <a:srgbClr val="F6F3F0">
                      <a:alpha val="0"/>
                    </a:srgbClr>
                  </a:solidFill>
                </a:ln>
                <a:solidFill>
                  <a:srgbClr val="F6F3F0">
                    <a:alpha val="80000"/>
                  </a:srgbClr>
                </a:solidFill>
                <a:effectLst>
                  <a:outerShdw blurRad="50800" dist="38100" dir="2700000" algn="tl" rotWithShape="0">
                    <a:srgbClr val="453927">
                      <a:alpha val="20000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 </a:t>
            </a:r>
            <a:r>
              <a:rPr lang="ko-KR" altLang="en-US" sz="1400" b="1" spc="-100" dirty="0">
                <a:ln>
                  <a:solidFill>
                    <a:srgbClr val="F6F3F0">
                      <a:alpha val="0"/>
                    </a:srgbClr>
                  </a:solidFill>
                </a:ln>
                <a:solidFill>
                  <a:srgbClr val="F6F3F0">
                    <a:alpha val="80000"/>
                  </a:srgbClr>
                </a:solidFill>
                <a:effectLst>
                  <a:outerShdw blurRad="50800" dist="38100" dir="2700000" algn="tl" rotWithShape="0">
                    <a:srgbClr val="453927">
                      <a:alpha val="20000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최대한 크게 넣어주세요</a:t>
            </a:r>
            <a:endParaRPr lang="en-US" altLang="ko-KR" sz="1400" b="1" spc="-100" dirty="0">
              <a:ln>
                <a:solidFill>
                  <a:srgbClr val="F6F3F0">
                    <a:alpha val="0"/>
                  </a:srgbClr>
                </a:solidFill>
              </a:ln>
              <a:solidFill>
                <a:srgbClr val="F6F3F0">
                  <a:alpha val="80000"/>
                </a:srgbClr>
              </a:solidFill>
              <a:effectLst>
                <a:outerShdw blurRad="50800" dist="38100" dir="2700000" algn="tl" rotWithShape="0">
                  <a:srgbClr val="453927">
                    <a:alpha val="20000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22" name="직선 연결선 21"/>
          <p:cNvCxnSpPr>
            <a:cxnSpLocks/>
          </p:cNvCxnSpPr>
          <p:nvPr/>
        </p:nvCxnSpPr>
        <p:spPr>
          <a:xfrm flipV="1">
            <a:off x="-168696" y="610036"/>
            <a:ext cx="12360696" cy="22316"/>
          </a:xfrm>
          <a:prstGeom prst="line">
            <a:avLst/>
          </a:prstGeom>
          <a:ln w="12700">
            <a:solidFill>
              <a:srgbClr val="DCE2E8">
                <a:alpha val="90000"/>
              </a:srgbClr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3B55D69-C6F3-40D3-B3AF-6E8C78D99344}"/>
              </a:ext>
            </a:extLst>
          </p:cNvPr>
          <p:cNvSpPr/>
          <p:nvPr/>
        </p:nvSpPr>
        <p:spPr>
          <a:xfrm>
            <a:off x="767408" y="1052736"/>
            <a:ext cx="10657184" cy="54279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9FA72FE-F0EF-4E38-AEA5-268CDCD9979E}"/>
              </a:ext>
            </a:extLst>
          </p:cNvPr>
          <p:cNvSpPr txBox="1"/>
          <p:nvPr/>
        </p:nvSpPr>
        <p:spPr>
          <a:xfrm>
            <a:off x="9881751" y="83197"/>
            <a:ext cx="2310249" cy="4918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ko-KR" sz="2400" b="1" spc="-100" dirty="0">
                <a:ln>
                  <a:solidFill>
                    <a:srgbClr val="F6F3F0">
                      <a:alpha val="0"/>
                    </a:srgbClr>
                  </a:solidFill>
                </a:ln>
                <a:solidFill>
                  <a:srgbClr val="F6F3F0">
                    <a:alpha val="80000"/>
                  </a:srgbClr>
                </a:solidFill>
                <a:effectLst>
                  <a:outerShdw blurRad="50800" dist="38100" dir="2700000" algn="tl" rotWithShape="0">
                    <a:srgbClr val="453927">
                      <a:alpha val="20000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ERD </a:t>
            </a:r>
            <a:r>
              <a:rPr lang="ko-KR" altLang="en-US" sz="2400" b="1" spc="-100" dirty="0">
                <a:ln>
                  <a:solidFill>
                    <a:srgbClr val="F6F3F0">
                      <a:alpha val="0"/>
                    </a:srgbClr>
                  </a:solidFill>
                </a:ln>
                <a:solidFill>
                  <a:srgbClr val="F6F3F0">
                    <a:alpha val="80000"/>
                  </a:srgbClr>
                </a:solidFill>
                <a:effectLst>
                  <a:outerShdw blurRad="50800" dist="38100" dir="2700000" algn="tl" rotWithShape="0">
                    <a:srgbClr val="453927">
                      <a:alpha val="20000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구조 </a:t>
            </a:r>
            <a:r>
              <a:rPr lang="en-US" altLang="ko-KR" sz="2400" b="1" spc="-100" dirty="0">
                <a:ln>
                  <a:solidFill>
                    <a:srgbClr val="F6F3F0">
                      <a:alpha val="0"/>
                    </a:srgbClr>
                  </a:solidFill>
                </a:ln>
                <a:solidFill>
                  <a:srgbClr val="F6F3F0">
                    <a:alpha val="80000"/>
                  </a:srgbClr>
                </a:solidFill>
                <a:effectLst>
                  <a:outerShdw blurRad="50800" dist="38100" dir="2700000" algn="tl" rotWithShape="0">
                    <a:srgbClr val="453927">
                      <a:alpha val="20000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2400" b="1" spc="-100" dirty="0">
                <a:ln>
                  <a:solidFill>
                    <a:srgbClr val="F6F3F0">
                      <a:alpha val="0"/>
                    </a:srgbClr>
                  </a:solidFill>
                </a:ln>
                <a:solidFill>
                  <a:srgbClr val="F6F3F0">
                    <a:alpha val="80000"/>
                  </a:srgbClr>
                </a:solidFill>
                <a:effectLst>
                  <a:outerShdw blurRad="50800" dist="38100" dir="2700000" algn="tl" rotWithShape="0">
                    <a:srgbClr val="453927">
                      <a:alpha val="20000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논리</a:t>
            </a:r>
            <a:r>
              <a:rPr lang="en-US" altLang="ko-KR" sz="2400" b="1" spc="-100" dirty="0">
                <a:ln>
                  <a:solidFill>
                    <a:srgbClr val="F6F3F0">
                      <a:alpha val="0"/>
                    </a:srgbClr>
                  </a:solidFill>
                </a:ln>
                <a:solidFill>
                  <a:srgbClr val="F6F3F0">
                    <a:alpha val="80000"/>
                  </a:srgbClr>
                </a:solidFill>
                <a:effectLst>
                  <a:outerShdw blurRad="50800" dist="38100" dir="2700000" algn="tl" rotWithShape="0">
                    <a:srgbClr val="453927">
                      <a:alpha val="20000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0A922C15-3375-4B53-B233-38064A51B4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2352"/>
            <a:ext cx="12192000" cy="622564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CF3D3EC-AA2C-463A-8525-78A0C84C7884}"/>
              </a:ext>
            </a:extLst>
          </p:cNvPr>
          <p:cNvSpPr txBox="1"/>
          <p:nvPr/>
        </p:nvSpPr>
        <p:spPr>
          <a:xfrm>
            <a:off x="263352" y="163773"/>
            <a:ext cx="9792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ERD</a:t>
            </a:r>
            <a:r>
              <a:rPr lang="ko-KR" altLang="en-US" dirty="0"/>
              <a:t>논리 수정사항</a:t>
            </a:r>
          </a:p>
        </p:txBody>
      </p:sp>
    </p:spTree>
    <p:extLst>
      <p:ext uri="{BB962C8B-B14F-4D97-AF65-F5344CB8AC3E}">
        <p14:creationId xmlns:p14="http://schemas.microsoft.com/office/powerpoint/2010/main" val="33930047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118911" y="737701"/>
            <a:ext cx="2877711" cy="3383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ko-KR" sz="1400" b="1" spc="-100" dirty="0">
                <a:ln>
                  <a:solidFill>
                    <a:srgbClr val="F6F3F0">
                      <a:alpha val="0"/>
                    </a:srgbClr>
                  </a:solidFill>
                </a:ln>
                <a:solidFill>
                  <a:srgbClr val="F6F3F0">
                    <a:alpha val="80000"/>
                  </a:srgbClr>
                </a:solidFill>
                <a:effectLst>
                  <a:outerShdw blurRad="50800" dist="38100" dir="2700000" algn="tl" rotWithShape="0">
                    <a:srgbClr val="453927">
                      <a:alpha val="20000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ERD</a:t>
            </a:r>
            <a:r>
              <a:rPr lang="ko-KR" altLang="en-US" sz="1400" b="1" spc="-100" dirty="0">
                <a:ln>
                  <a:solidFill>
                    <a:srgbClr val="F6F3F0">
                      <a:alpha val="0"/>
                    </a:srgbClr>
                  </a:solidFill>
                </a:ln>
                <a:solidFill>
                  <a:srgbClr val="F6F3F0">
                    <a:alpha val="80000"/>
                  </a:srgbClr>
                </a:solidFill>
                <a:effectLst>
                  <a:outerShdw blurRad="50800" dist="38100" dir="2700000" algn="tl" rotWithShape="0">
                    <a:srgbClr val="453927">
                      <a:alpha val="20000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구조 </a:t>
            </a:r>
            <a:r>
              <a:rPr lang="en-US" altLang="ko-KR" sz="1400" b="1" spc="-100" dirty="0">
                <a:ln>
                  <a:solidFill>
                    <a:srgbClr val="F6F3F0">
                      <a:alpha val="0"/>
                    </a:srgbClr>
                  </a:solidFill>
                </a:ln>
                <a:solidFill>
                  <a:srgbClr val="F6F3F0">
                    <a:alpha val="80000"/>
                  </a:srgbClr>
                </a:solidFill>
                <a:effectLst>
                  <a:outerShdw blurRad="50800" dist="38100" dir="2700000" algn="tl" rotWithShape="0">
                    <a:srgbClr val="453927">
                      <a:alpha val="20000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400" b="1" spc="-100" dirty="0">
                <a:ln>
                  <a:solidFill>
                    <a:srgbClr val="F6F3F0">
                      <a:alpha val="0"/>
                    </a:srgbClr>
                  </a:solidFill>
                </a:ln>
                <a:solidFill>
                  <a:srgbClr val="F6F3F0">
                    <a:alpha val="80000"/>
                  </a:srgbClr>
                </a:solidFill>
                <a:effectLst>
                  <a:outerShdw blurRad="50800" dist="38100" dir="2700000" algn="tl" rotWithShape="0">
                    <a:srgbClr val="453927">
                      <a:alpha val="20000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논리</a:t>
            </a:r>
            <a:r>
              <a:rPr lang="en-US" altLang="ko-KR" sz="1400" b="1" spc="-100" dirty="0">
                <a:ln>
                  <a:solidFill>
                    <a:srgbClr val="F6F3F0">
                      <a:alpha val="0"/>
                    </a:srgbClr>
                  </a:solidFill>
                </a:ln>
                <a:solidFill>
                  <a:srgbClr val="F6F3F0">
                    <a:alpha val="80000"/>
                  </a:srgbClr>
                </a:solidFill>
                <a:effectLst>
                  <a:outerShdw blurRad="50800" dist="38100" dir="2700000" algn="tl" rotWithShape="0">
                    <a:srgbClr val="453927">
                      <a:alpha val="20000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 </a:t>
            </a:r>
            <a:r>
              <a:rPr lang="ko-KR" altLang="en-US" sz="1400" b="1" spc="-100" dirty="0">
                <a:ln>
                  <a:solidFill>
                    <a:srgbClr val="F6F3F0">
                      <a:alpha val="0"/>
                    </a:srgbClr>
                  </a:solidFill>
                </a:ln>
                <a:solidFill>
                  <a:srgbClr val="F6F3F0">
                    <a:alpha val="80000"/>
                  </a:srgbClr>
                </a:solidFill>
                <a:effectLst>
                  <a:outerShdw blurRad="50800" dist="38100" dir="2700000" algn="tl" rotWithShape="0">
                    <a:srgbClr val="453927">
                      <a:alpha val="20000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최대한 크게 넣어주세요</a:t>
            </a:r>
            <a:endParaRPr lang="en-US" altLang="ko-KR" sz="1400" b="1" spc="-100" dirty="0">
              <a:ln>
                <a:solidFill>
                  <a:srgbClr val="F6F3F0">
                    <a:alpha val="0"/>
                  </a:srgbClr>
                </a:solidFill>
              </a:ln>
              <a:solidFill>
                <a:srgbClr val="F6F3F0">
                  <a:alpha val="80000"/>
                </a:srgbClr>
              </a:solidFill>
              <a:effectLst>
                <a:outerShdw blurRad="50800" dist="38100" dir="2700000" algn="tl" rotWithShape="0">
                  <a:srgbClr val="453927">
                    <a:alpha val="20000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22" name="직선 연결선 21"/>
          <p:cNvCxnSpPr>
            <a:cxnSpLocks/>
          </p:cNvCxnSpPr>
          <p:nvPr/>
        </p:nvCxnSpPr>
        <p:spPr>
          <a:xfrm flipV="1">
            <a:off x="-168696" y="610036"/>
            <a:ext cx="12360696" cy="22316"/>
          </a:xfrm>
          <a:prstGeom prst="line">
            <a:avLst/>
          </a:prstGeom>
          <a:ln w="12700">
            <a:solidFill>
              <a:srgbClr val="DCE2E8">
                <a:alpha val="90000"/>
              </a:srgbClr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3B55D69-C6F3-40D3-B3AF-6E8C78D99344}"/>
              </a:ext>
            </a:extLst>
          </p:cNvPr>
          <p:cNvSpPr/>
          <p:nvPr/>
        </p:nvSpPr>
        <p:spPr>
          <a:xfrm>
            <a:off x="767408" y="1052736"/>
            <a:ext cx="10657184" cy="54279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9FA72FE-F0EF-4E38-AEA5-268CDCD9979E}"/>
              </a:ext>
            </a:extLst>
          </p:cNvPr>
          <p:cNvSpPr txBox="1"/>
          <p:nvPr/>
        </p:nvSpPr>
        <p:spPr>
          <a:xfrm>
            <a:off x="9881752" y="83197"/>
            <a:ext cx="2310248" cy="4918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ko-KR" sz="2400" b="1" spc="-100" dirty="0">
                <a:ln>
                  <a:solidFill>
                    <a:srgbClr val="F6F3F0">
                      <a:alpha val="0"/>
                    </a:srgbClr>
                  </a:solidFill>
                </a:ln>
                <a:solidFill>
                  <a:srgbClr val="F6F3F0">
                    <a:alpha val="80000"/>
                  </a:srgbClr>
                </a:solidFill>
                <a:effectLst>
                  <a:outerShdw blurRad="50800" dist="38100" dir="2700000" algn="tl" rotWithShape="0">
                    <a:srgbClr val="453927">
                      <a:alpha val="20000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ERD </a:t>
            </a:r>
            <a:r>
              <a:rPr lang="ko-KR" altLang="en-US" sz="2400" b="1" spc="-100" dirty="0">
                <a:ln>
                  <a:solidFill>
                    <a:srgbClr val="F6F3F0">
                      <a:alpha val="0"/>
                    </a:srgbClr>
                  </a:solidFill>
                </a:ln>
                <a:solidFill>
                  <a:srgbClr val="F6F3F0">
                    <a:alpha val="80000"/>
                  </a:srgbClr>
                </a:solidFill>
                <a:effectLst>
                  <a:outerShdw blurRad="50800" dist="38100" dir="2700000" algn="tl" rotWithShape="0">
                    <a:srgbClr val="453927">
                      <a:alpha val="20000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구조 </a:t>
            </a:r>
            <a:r>
              <a:rPr lang="en-US" altLang="ko-KR" sz="2400" b="1" spc="-100" dirty="0">
                <a:ln>
                  <a:solidFill>
                    <a:srgbClr val="F6F3F0">
                      <a:alpha val="0"/>
                    </a:srgbClr>
                  </a:solidFill>
                </a:ln>
                <a:solidFill>
                  <a:srgbClr val="F6F3F0">
                    <a:alpha val="80000"/>
                  </a:srgbClr>
                </a:solidFill>
                <a:effectLst>
                  <a:outerShdw blurRad="50800" dist="38100" dir="2700000" algn="tl" rotWithShape="0">
                    <a:srgbClr val="453927">
                      <a:alpha val="20000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2400" b="1" spc="-100" dirty="0">
                <a:ln>
                  <a:solidFill>
                    <a:srgbClr val="F6F3F0">
                      <a:alpha val="0"/>
                    </a:srgbClr>
                  </a:solidFill>
                </a:ln>
                <a:solidFill>
                  <a:srgbClr val="F6F3F0">
                    <a:alpha val="80000"/>
                  </a:srgbClr>
                </a:solidFill>
                <a:effectLst>
                  <a:outerShdw blurRad="50800" dist="38100" dir="2700000" algn="tl" rotWithShape="0">
                    <a:srgbClr val="453927">
                      <a:alpha val="20000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물리</a:t>
            </a:r>
            <a:r>
              <a:rPr lang="en-US" altLang="ko-KR" sz="2400" b="1" spc="-100" dirty="0">
                <a:ln>
                  <a:solidFill>
                    <a:srgbClr val="F6F3F0">
                      <a:alpha val="0"/>
                    </a:srgbClr>
                  </a:solidFill>
                </a:ln>
                <a:solidFill>
                  <a:srgbClr val="F6F3F0">
                    <a:alpha val="80000"/>
                  </a:srgbClr>
                </a:solidFill>
                <a:effectLst>
                  <a:outerShdw blurRad="50800" dist="38100" dir="2700000" algn="tl" rotWithShape="0">
                    <a:srgbClr val="453927">
                      <a:alpha val="20000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D350AE2B-2C31-4F66-BD73-79D0F42880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28" y="643544"/>
            <a:ext cx="12198528" cy="621445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64F1920-70BC-4CAE-A8D2-2431794ECA51}"/>
              </a:ext>
            </a:extLst>
          </p:cNvPr>
          <p:cNvSpPr txBox="1"/>
          <p:nvPr/>
        </p:nvSpPr>
        <p:spPr>
          <a:xfrm>
            <a:off x="263352" y="163773"/>
            <a:ext cx="9792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ERD</a:t>
            </a:r>
            <a:r>
              <a:rPr lang="ko-KR" altLang="en-US" dirty="0"/>
              <a:t>물리 수정사항</a:t>
            </a:r>
          </a:p>
        </p:txBody>
      </p:sp>
    </p:spTree>
    <p:extLst>
      <p:ext uri="{BB962C8B-B14F-4D97-AF65-F5344CB8AC3E}">
        <p14:creationId xmlns:p14="http://schemas.microsoft.com/office/powerpoint/2010/main" val="6190017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118911" y="737701"/>
            <a:ext cx="2877711" cy="3383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ko-KR" sz="1400" b="1" spc="-100" dirty="0">
                <a:ln>
                  <a:solidFill>
                    <a:srgbClr val="F6F3F0">
                      <a:alpha val="0"/>
                    </a:srgbClr>
                  </a:solidFill>
                </a:ln>
                <a:solidFill>
                  <a:srgbClr val="F6F3F0">
                    <a:alpha val="80000"/>
                  </a:srgbClr>
                </a:solidFill>
                <a:effectLst>
                  <a:outerShdw blurRad="50800" dist="38100" dir="2700000" algn="tl" rotWithShape="0">
                    <a:srgbClr val="453927">
                      <a:alpha val="20000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ERD</a:t>
            </a:r>
            <a:r>
              <a:rPr lang="ko-KR" altLang="en-US" sz="1400" b="1" spc="-100" dirty="0">
                <a:ln>
                  <a:solidFill>
                    <a:srgbClr val="F6F3F0">
                      <a:alpha val="0"/>
                    </a:srgbClr>
                  </a:solidFill>
                </a:ln>
                <a:solidFill>
                  <a:srgbClr val="F6F3F0">
                    <a:alpha val="80000"/>
                  </a:srgbClr>
                </a:solidFill>
                <a:effectLst>
                  <a:outerShdw blurRad="50800" dist="38100" dir="2700000" algn="tl" rotWithShape="0">
                    <a:srgbClr val="453927">
                      <a:alpha val="20000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구조 </a:t>
            </a:r>
            <a:r>
              <a:rPr lang="en-US" altLang="ko-KR" sz="1400" b="1" spc="-100" dirty="0">
                <a:ln>
                  <a:solidFill>
                    <a:srgbClr val="F6F3F0">
                      <a:alpha val="0"/>
                    </a:srgbClr>
                  </a:solidFill>
                </a:ln>
                <a:solidFill>
                  <a:srgbClr val="F6F3F0">
                    <a:alpha val="80000"/>
                  </a:srgbClr>
                </a:solidFill>
                <a:effectLst>
                  <a:outerShdw blurRad="50800" dist="38100" dir="2700000" algn="tl" rotWithShape="0">
                    <a:srgbClr val="453927">
                      <a:alpha val="20000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400" b="1" spc="-100" dirty="0">
                <a:ln>
                  <a:solidFill>
                    <a:srgbClr val="F6F3F0">
                      <a:alpha val="0"/>
                    </a:srgbClr>
                  </a:solidFill>
                </a:ln>
                <a:solidFill>
                  <a:srgbClr val="F6F3F0">
                    <a:alpha val="80000"/>
                  </a:srgbClr>
                </a:solidFill>
                <a:effectLst>
                  <a:outerShdw blurRad="50800" dist="38100" dir="2700000" algn="tl" rotWithShape="0">
                    <a:srgbClr val="453927">
                      <a:alpha val="20000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논리</a:t>
            </a:r>
            <a:r>
              <a:rPr lang="en-US" altLang="ko-KR" sz="1400" b="1" spc="-100" dirty="0">
                <a:ln>
                  <a:solidFill>
                    <a:srgbClr val="F6F3F0">
                      <a:alpha val="0"/>
                    </a:srgbClr>
                  </a:solidFill>
                </a:ln>
                <a:solidFill>
                  <a:srgbClr val="F6F3F0">
                    <a:alpha val="80000"/>
                  </a:srgbClr>
                </a:solidFill>
                <a:effectLst>
                  <a:outerShdw blurRad="50800" dist="38100" dir="2700000" algn="tl" rotWithShape="0">
                    <a:srgbClr val="453927">
                      <a:alpha val="20000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 </a:t>
            </a:r>
            <a:r>
              <a:rPr lang="ko-KR" altLang="en-US" sz="1400" b="1" spc="-100" dirty="0">
                <a:ln>
                  <a:solidFill>
                    <a:srgbClr val="F6F3F0">
                      <a:alpha val="0"/>
                    </a:srgbClr>
                  </a:solidFill>
                </a:ln>
                <a:solidFill>
                  <a:srgbClr val="F6F3F0">
                    <a:alpha val="80000"/>
                  </a:srgbClr>
                </a:solidFill>
                <a:effectLst>
                  <a:outerShdw blurRad="50800" dist="38100" dir="2700000" algn="tl" rotWithShape="0">
                    <a:srgbClr val="453927">
                      <a:alpha val="20000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최대한 크게 넣어주세요</a:t>
            </a:r>
            <a:endParaRPr lang="en-US" altLang="ko-KR" sz="1400" b="1" spc="-100" dirty="0">
              <a:ln>
                <a:solidFill>
                  <a:srgbClr val="F6F3F0">
                    <a:alpha val="0"/>
                  </a:srgbClr>
                </a:solidFill>
              </a:ln>
              <a:solidFill>
                <a:srgbClr val="F6F3F0">
                  <a:alpha val="80000"/>
                </a:srgbClr>
              </a:solidFill>
              <a:effectLst>
                <a:outerShdw blurRad="50800" dist="38100" dir="2700000" algn="tl" rotWithShape="0">
                  <a:srgbClr val="453927">
                    <a:alpha val="20000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22" name="직선 연결선 21"/>
          <p:cNvCxnSpPr>
            <a:cxnSpLocks/>
          </p:cNvCxnSpPr>
          <p:nvPr/>
        </p:nvCxnSpPr>
        <p:spPr>
          <a:xfrm flipV="1">
            <a:off x="-168696" y="610036"/>
            <a:ext cx="12360696" cy="22316"/>
          </a:xfrm>
          <a:prstGeom prst="line">
            <a:avLst/>
          </a:prstGeom>
          <a:ln w="12700">
            <a:solidFill>
              <a:srgbClr val="DCE2E8">
                <a:alpha val="90000"/>
              </a:srgbClr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3B55D69-C6F3-40D3-B3AF-6E8C78D99344}"/>
              </a:ext>
            </a:extLst>
          </p:cNvPr>
          <p:cNvSpPr/>
          <p:nvPr/>
        </p:nvSpPr>
        <p:spPr>
          <a:xfrm>
            <a:off x="767408" y="1052736"/>
            <a:ext cx="10657184" cy="54279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9FA72FE-F0EF-4E38-AEA5-268CDCD9979E}"/>
              </a:ext>
            </a:extLst>
          </p:cNvPr>
          <p:cNvSpPr txBox="1"/>
          <p:nvPr/>
        </p:nvSpPr>
        <p:spPr>
          <a:xfrm>
            <a:off x="336884" y="83965"/>
            <a:ext cx="1512168" cy="491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2400" b="1" spc="-100">
                <a:ln>
                  <a:solidFill>
                    <a:srgbClr val="F6F3F0">
                      <a:alpha val="0"/>
                    </a:srgbClr>
                  </a:solidFill>
                </a:ln>
                <a:solidFill>
                  <a:srgbClr val="F6F3F0">
                    <a:alpha val="80000"/>
                  </a:srgbClr>
                </a:solidFill>
                <a:effectLst>
                  <a:outerShdw blurRad="50800" dist="38100" dir="2700000" algn="tl" rotWithShape="0">
                    <a:srgbClr val="453927">
                      <a:alpha val="20000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회원</a:t>
            </a:r>
            <a:endParaRPr lang="en-US" altLang="ko-KR" sz="2400" b="1" spc="-100" dirty="0">
              <a:ln>
                <a:solidFill>
                  <a:srgbClr val="F6F3F0">
                    <a:alpha val="0"/>
                  </a:srgbClr>
                </a:solidFill>
              </a:ln>
              <a:solidFill>
                <a:srgbClr val="F6F3F0">
                  <a:alpha val="80000"/>
                </a:srgbClr>
              </a:solidFill>
              <a:effectLst>
                <a:outerShdw blurRad="50800" dist="38100" dir="2700000" algn="tl" rotWithShape="0">
                  <a:srgbClr val="453927">
                    <a:alpha val="20000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8" name="표 4">
            <a:extLst>
              <a:ext uri="{FF2B5EF4-FFF2-40B4-BE49-F238E27FC236}">
                <a16:creationId xmlns:a16="http://schemas.microsoft.com/office/drawing/2014/main" id="{CB898EA1-0531-4D9A-BE91-EACF9A89C2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9022491"/>
              </p:ext>
            </p:extLst>
          </p:nvPr>
        </p:nvGraphicFramePr>
        <p:xfrm>
          <a:off x="336884" y="651994"/>
          <a:ext cx="11518231" cy="6193823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782950">
                  <a:extLst>
                    <a:ext uri="{9D8B030D-6E8A-4147-A177-3AD203B41FA5}">
                      <a16:colId xmlns:a16="http://schemas.microsoft.com/office/drawing/2014/main" val="2009814927"/>
                    </a:ext>
                  </a:extLst>
                </a:gridCol>
                <a:gridCol w="3004285">
                  <a:extLst>
                    <a:ext uri="{9D8B030D-6E8A-4147-A177-3AD203B41FA5}">
                      <a16:colId xmlns:a16="http://schemas.microsoft.com/office/drawing/2014/main" val="3673511719"/>
                    </a:ext>
                  </a:extLst>
                </a:gridCol>
                <a:gridCol w="1617174">
                  <a:extLst>
                    <a:ext uri="{9D8B030D-6E8A-4147-A177-3AD203B41FA5}">
                      <a16:colId xmlns:a16="http://schemas.microsoft.com/office/drawing/2014/main" val="1484982371"/>
                    </a:ext>
                  </a:extLst>
                </a:gridCol>
                <a:gridCol w="1460687">
                  <a:extLst>
                    <a:ext uri="{9D8B030D-6E8A-4147-A177-3AD203B41FA5}">
                      <a16:colId xmlns:a16="http://schemas.microsoft.com/office/drawing/2014/main" val="3848216424"/>
                    </a:ext>
                  </a:extLst>
                </a:gridCol>
                <a:gridCol w="466158">
                  <a:extLst>
                    <a:ext uri="{9D8B030D-6E8A-4147-A177-3AD203B41FA5}">
                      <a16:colId xmlns:a16="http://schemas.microsoft.com/office/drawing/2014/main" val="3988716584"/>
                    </a:ext>
                  </a:extLst>
                </a:gridCol>
                <a:gridCol w="739772">
                  <a:extLst>
                    <a:ext uri="{9D8B030D-6E8A-4147-A177-3AD203B41FA5}">
                      <a16:colId xmlns:a16="http://schemas.microsoft.com/office/drawing/2014/main" val="3743073342"/>
                    </a:ext>
                  </a:extLst>
                </a:gridCol>
                <a:gridCol w="167091">
                  <a:extLst>
                    <a:ext uri="{9D8B030D-6E8A-4147-A177-3AD203B41FA5}">
                      <a16:colId xmlns:a16="http://schemas.microsoft.com/office/drawing/2014/main" val="1667571034"/>
                    </a:ext>
                  </a:extLst>
                </a:gridCol>
                <a:gridCol w="1260838">
                  <a:extLst>
                    <a:ext uri="{9D8B030D-6E8A-4147-A177-3AD203B41FA5}">
                      <a16:colId xmlns:a16="http://schemas.microsoft.com/office/drawing/2014/main" val="2101218734"/>
                    </a:ext>
                  </a:extLst>
                </a:gridCol>
                <a:gridCol w="1376319">
                  <a:extLst>
                    <a:ext uri="{9D8B030D-6E8A-4147-A177-3AD203B41FA5}">
                      <a16:colId xmlns:a16="http://schemas.microsoft.com/office/drawing/2014/main" val="3033565907"/>
                    </a:ext>
                  </a:extLst>
                </a:gridCol>
                <a:gridCol w="642957">
                  <a:extLst>
                    <a:ext uri="{9D8B030D-6E8A-4147-A177-3AD203B41FA5}">
                      <a16:colId xmlns:a16="http://schemas.microsoft.com/office/drawing/2014/main" val="2298660572"/>
                    </a:ext>
                  </a:extLst>
                </a:gridCol>
              </a:tblGrid>
              <a:tr h="303902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500" dirty="0" err="1"/>
                        <a:t>엔티티명</a:t>
                      </a:r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  </a:t>
                      </a:r>
                      <a:r>
                        <a:rPr lang="ko-KR" altLang="en-US" sz="1500" dirty="0"/>
                        <a:t>회원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500" dirty="0"/>
                        <a:t>작성일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/>
                        <a:t>  2021</a:t>
                      </a:r>
                      <a:r>
                        <a:rPr lang="ko-KR" altLang="en-US" sz="1500" dirty="0"/>
                        <a:t>년 </a:t>
                      </a:r>
                      <a:r>
                        <a:rPr lang="en-US" altLang="ko-KR" sz="1500" dirty="0"/>
                        <a:t>03</a:t>
                      </a:r>
                      <a:r>
                        <a:rPr lang="ko-KR" altLang="en-US" sz="1500" dirty="0"/>
                        <a:t>월 </a:t>
                      </a:r>
                      <a:r>
                        <a:rPr lang="en-US" altLang="ko-KR" sz="1500" dirty="0"/>
                        <a:t>11</a:t>
                      </a:r>
                      <a:r>
                        <a:rPr lang="ko-KR" altLang="en-US" sz="1500" dirty="0"/>
                        <a:t>일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2021</a:t>
                      </a:r>
                      <a:r>
                        <a:rPr lang="ko-KR" altLang="en-US" dirty="0"/>
                        <a:t>년 </a:t>
                      </a:r>
                      <a:r>
                        <a:rPr lang="en-US" altLang="ko-KR" dirty="0"/>
                        <a:t>03</a:t>
                      </a:r>
                      <a:r>
                        <a:rPr lang="ko-KR" altLang="en-US" dirty="0"/>
                        <a:t>월 </a:t>
                      </a:r>
                      <a:r>
                        <a:rPr lang="en-US" altLang="ko-KR" dirty="0"/>
                        <a:t>11</a:t>
                      </a:r>
                      <a:r>
                        <a:rPr lang="ko-KR" altLang="en-US" dirty="0"/>
                        <a:t>일</a:t>
                      </a:r>
                    </a:p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5965021"/>
                  </a:ext>
                </a:extLst>
              </a:tr>
              <a:tr h="303902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500" dirty="0"/>
                        <a:t>테이블명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  MEMBER</a:t>
                      </a:r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500" dirty="0"/>
                        <a:t>작성자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  </a:t>
                      </a:r>
                      <a:r>
                        <a:rPr lang="ko-KR" altLang="en-US" sz="1500" dirty="0" err="1"/>
                        <a:t>김진하</a:t>
                      </a:r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7388074"/>
                  </a:ext>
                </a:extLst>
              </a:tr>
              <a:tr h="303902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500" dirty="0"/>
                        <a:t>테이블 설명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  </a:t>
                      </a:r>
                      <a:r>
                        <a:rPr lang="ko-KR" altLang="en-US" sz="1500" dirty="0"/>
                        <a:t>회원</a:t>
                      </a:r>
                      <a:r>
                        <a:rPr lang="en-US" altLang="ko-KR" sz="1500" dirty="0"/>
                        <a:t>(</a:t>
                      </a:r>
                      <a:r>
                        <a:rPr lang="ko-KR" altLang="en-US" sz="1500" dirty="0"/>
                        <a:t>게스트</a:t>
                      </a:r>
                      <a:r>
                        <a:rPr lang="en-US" altLang="ko-KR" sz="1500" dirty="0"/>
                        <a:t>, </a:t>
                      </a:r>
                      <a:r>
                        <a:rPr lang="ko-KR" altLang="en-US" sz="1500" dirty="0"/>
                        <a:t>호스트</a:t>
                      </a:r>
                      <a:r>
                        <a:rPr lang="en-US" altLang="ko-KR" sz="1500" dirty="0"/>
                        <a:t>, </a:t>
                      </a:r>
                      <a:r>
                        <a:rPr lang="ko-KR" altLang="en-US" sz="1500" dirty="0"/>
                        <a:t>관리자</a:t>
                      </a:r>
                      <a:r>
                        <a:rPr lang="en-US" altLang="ko-KR" sz="1500" dirty="0"/>
                        <a:t>)</a:t>
                      </a:r>
                      <a:r>
                        <a:rPr lang="ko-KR" altLang="en-US" sz="1500" dirty="0"/>
                        <a:t>에 대한 정보를 관리한다</a:t>
                      </a:r>
                      <a:r>
                        <a:rPr lang="en-US" altLang="ko-KR" sz="1500" dirty="0"/>
                        <a:t>.</a:t>
                      </a:r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2894940"/>
                  </a:ext>
                </a:extLst>
              </a:tr>
              <a:tr h="3039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번호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/>
                        <a:t>컬럼명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/>
                        <a:t>속성명</a:t>
                      </a:r>
                      <a:endParaRPr lang="ko-KR" altLang="en-US" sz="15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500"/>
                        <a:t>데이터타입</a:t>
                      </a:r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NULL</a:t>
                      </a:r>
                      <a:r>
                        <a:rPr lang="ko-KR" altLang="en-US" dirty="0"/>
                        <a:t>여부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/>
                        <a:t>길이</a:t>
                      </a:r>
                      <a:endParaRPr lang="ko-KR" altLang="en-US" sz="15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NULL</a:t>
                      </a:r>
                      <a:r>
                        <a:rPr lang="ko-KR" altLang="en-US" sz="1500" dirty="0"/>
                        <a:t>여부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기본값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기본값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/>
                        <a:t>KEY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868753"/>
                  </a:ext>
                </a:extLst>
              </a:tr>
              <a:tr h="3039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1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MEMBER_ID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아이디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VARCHAR2</a:t>
                      </a:r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NOT NULL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/>
                        <a:t>20</a:t>
                      </a:r>
                      <a:endParaRPr lang="ko-KR" altLang="en-US" sz="15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NOT NULL</a:t>
                      </a:r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PK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66377"/>
                  </a:ext>
                </a:extLst>
              </a:tr>
              <a:tr h="3039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2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PASSWORD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패스워드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/>
                        <a:t>VARCHAR2</a:t>
                      </a:r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300</a:t>
                      </a:r>
                      <a:endParaRPr lang="ko-KR" altLang="en-US" sz="15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/>
                        <a:t>NOT NULL</a:t>
                      </a:r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029376"/>
                  </a:ext>
                </a:extLst>
              </a:tr>
              <a:tr h="3039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3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MEMBER_NAME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이름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/>
                        <a:t>VARCHAR2</a:t>
                      </a:r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100</a:t>
                      </a:r>
                      <a:endParaRPr lang="ko-KR" altLang="en-US" sz="15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NOT NULL</a:t>
                      </a:r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8192923"/>
                  </a:ext>
                </a:extLst>
              </a:tr>
              <a:tr h="52454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4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PROFILE_ORIGINAL_FILE_NAME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원본파일명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/>
                        <a:t>VARCHAR2</a:t>
                      </a:r>
                      <a:endParaRPr lang="ko-KR" altLang="en-US" sz="1500" dirty="0"/>
                    </a:p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200</a:t>
                      </a:r>
                      <a:endParaRPr lang="ko-KR" altLang="en-US" sz="15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3189489"/>
                  </a:ext>
                </a:extLst>
              </a:tr>
              <a:tr h="52454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5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PROFILE_RENAMED_FILE_NAME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변경파일명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/>
                        <a:t>VARCHAR2</a:t>
                      </a:r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200</a:t>
                      </a:r>
                      <a:endParaRPr lang="ko-KR" altLang="en-US" sz="15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5993843"/>
                  </a:ext>
                </a:extLst>
              </a:tr>
              <a:tr h="3039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6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MEMBER_PASSPORT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여권번호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/>
                        <a:t>VARCHAR2</a:t>
                      </a:r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15</a:t>
                      </a:r>
                      <a:endParaRPr lang="ko-KR" altLang="en-US" sz="15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NOT NULL</a:t>
                      </a:r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8464114"/>
                  </a:ext>
                </a:extLst>
              </a:tr>
              <a:tr h="3039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7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PHONE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전화번호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CHAR</a:t>
                      </a:r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11</a:t>
                      </a:r>
                      <a:endParaRPr lang="ko-KR" altLang="en-US" sz="15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NOT NULL</a:t>
                      </a:r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9946517"/>
                  </a:ext>
                </a:extLst>
              </a:tr>
              <a:tr h="3039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8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GENDER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성별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CHAR</a:t>
                      </a:r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1</a:t>
                      </a:r>
                      <a:endParaRPr lang="ko-KR" altLang="en-US" sz="15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NOT NULL</a:t>
                      </a:r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4589290"/>
                  </a:ext>
                </a:extLst>
              </a:tr>
              <a:tr h="3039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9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BIRTH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생년월일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DATE</a:t>
                      </a:r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NOT NULL</a:t>
                      </a:r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2034051"/>
                  </a:ext>
                </a:extLst>
              </a:tr>
              <a:tr h="3039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10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MEMBER_ADDRESS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주소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/>
                        <a:t>VARCHAR2</a:t>
                      </a:r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200</a:t>
                      </a:r>
                      <a:endParaRPr lang="ko-KR" altLang="en-US" sz="15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NOT NULL</a:t>
                      </a:r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003550"/>
                  </a:ext>
                </a:extLst>
              </a:tr>
              <a:tr h="3039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11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MEMBER_EMAIL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이메일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/>
                        <a:t>VARCHAR2</a:t>
                      </a:r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200</a:t>
                      </a:r>
                      <a:endParaRPr lang="ko-KR" altLang="en-US" sz="15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NOT NULL</a:t>
                      </a:r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9724590"/>
                  </a:ext>
                </a:extLst>
              </a:tr>
              <a:tr h="3039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12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MEMBER_ENROLL_DATE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가입일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DATE</a:t>
                      </a:r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SYSDATE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9977163"/>
                  </a:ext>
                </a:extLst>
              </a:tr>
              <a:tr h="3039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13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MEMBER_DEL_FLAG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삭제여부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CHAR</a:t>
                      </a:r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1</a:t>
                      </a:r>
                      <a:endParaRPr lang="ko-KR" altLang="en-US" sz="15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N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7804555"/>
                  </a:ext>
                </a:extLst>
              </a:tr>
              <a:tr h="3039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14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MEMBER_ROLE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권한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CHAR</a:t>
                      </a:r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1</a:t>
                      </a:r>
                      <a:endParaRPr lang="ko-KR" altLang="en-US" sz="15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G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3314934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3E256A0B-C8FC-4E9F-81A7-0E8E10A93BE8}"/>
              </a:ext>
            </a:extLst>
          </p:cNvPr>
          <p:cNvSpPr txBox="1"/>
          <p:nvPr/>
        </p:nvSpPr>
        <p:spPr>
          <a:xfrm>
            <a:off x="9912424" y="100899"/>
            <a:ext cx="2050561" cy="4918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ko-KR" altLang="en-US" sz="2400" b="1" spc="-100" dirty="0">
                <a:ln>
                  <a:solidFill>
                    <a:srgbClr val="F6F3F0">
                      <a:alpha val="0"/>
                    </a:srgbClr>
                  </a:solidFill>
                </a:ln>
                <a:solidFill>
                  <a:srgbClr val="F6F3F0">
                    <a:alpha val="80000"/>
                  </a:srgbClr>
                </a:solidFill>
                <a:effectLst>
                  <a:outerShdw blurRad="50800" dist="38100" dir="2700000" algn="tl" rotWithShape="0">
                    <a:srgbClr val="453927">
                      <a:alpha val="20000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테이블 정의서</a:t>
            </a:r>
            <a:endParaRPr lang="en-US" altLang="ko-KR" sz="2400" b="1" spc="-100" dirty="0">
              <a:ln>
                <a:solidFill>
                  <a:srgbClr val="F6F3F0">
                    <a:alpha val="0"/>
                  </a:srgbClr>
                </a:solidFill>
              </a:ln>
              <a:solidFill>
                <a:srgbClr val="F6F3F0">
                  <a:alpha val="80000"/>
                </a:srgbClr>
              </a:solidFill>
              <a:effectLst>
                <a:outerShdw blurRad="50800" dist="38100" dir="2700000" algn="tl" rotWithShape="0">
                  <a:srgbClr val="453927">
                    <a:alpha val="20000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297785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>
            <a:cxnSpLocks/>
          </p:cNvCxnSpPr>
          <p:nvPr/>
        </p:nvCxnSpPr>
        <p:spPr>
          <a:xfrm flipH="1">
            <a:off x="0" y="1340768"/>
            <a:ext cx="12288688" cy="0"/>
          </a:xfrm>
          <a:prstGeom prst="line">
            <a:avLst/>
          </a:prstGeom>
          <a:ln>
            <a:solidFill>
              <a:schemeClr val="bg1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72C52045-56D6-4D01-9B51-1FE4A183CAA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910" y="3152034"/>
            <a:ext cx="2683228" cy="274939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6B29159-2898-45C9-A81C-251591EB130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659" y="3789040"/>
            <a:ext cx="2683228" cy="274938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9400B66-438C-44BA-B11B-BE4DE9767AE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3115" y="3053151"/>
            <a:ext cx="2503276" cy="274881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E348A0E-651A-4871-9F74-5A404526B3B0}"/>
              </a:ext>
            </a:extLst>
          </p:cNvPr>
          <p:cNvSpPr txBox="1"/>
          <p:nvPr/>
        </p:nvSpPr>
        <p:spPr>
          <a:xfrm>
            <a:off x="3225447" y="2177164"/>
            <a:ext cx="58377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solidFill>
                  <a:schemeClr val="accent1">
                    <a:lumMod val="40000"/>
                    <a:lumOff val="60000"/>
                  </a:schemeClr>
                </a:solidFill>
                <a:latin typeface="Yu Gothic UI Semilight" panose="020B0400000000000000" pitchFamily="34" charset="-128"/>
                <a:ea typeface="휴먼모음T" panose="02030504000101010101" pitchFamily="18" charset="-127"/>
              </a:rPr>
              <a:t>유영국</a:t>
            </a:r>
            <a:r>
              <a:rPr lang="en-US" altLang="ko-KR" sz="3600" dirty="0">
                <a:solidFill>
                  <a:schemeClr val="accent1">
                    <a:lumMod val="40000"/>
                    <a:lumOff val="6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 </a:t>
            </a:r>
            <a:r>
              <a:rPr lang="ko-KR" altLang="en-US" sz="3600" dirty="0">
                <a:solidFill>
                  <a:schemeClr val="accent1">
                    <a:lumMod val="40000"/>
                    <a:lumOff val="60000"/>
                  </a:schemeClr>
                </a:solidFill>
                <a:latin typeface="Yu Gothic UI Semilight" panose="020B0400000000000000" pitchFamily="34" charset="-128"/>
                <a:ea typeface="휴먼모음T" panose="02030504000101010101" pitchFamily="18" charset="-127"/>
              </a:rPr>
              <a:t>정다솜 정다미 사영리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96894C-849A-47D4-B760-4DD2C3F098DE}"/>
              </a:ext>
            </a:extLst>
          </p:cNvPr>
          <p:cNvSpPr txBox="1"/>
          <p:nvPr/>
        </p:nvSpPr>
        <p:spPr>
          <a:xfrm flipH="1">
            <a:off x="5225533" y="1482331"/>
            <a:ext cx="17409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solidFill>
                  <a:schemeClr val="bg1"/>
                </a:solidFill>
              </a:rPr>
              <a:t>김진하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FF0764BF-9950-48A7-BE19-786B4A820B17}"/>
              </a:ext>
            </a:extLst>
          </p:cNvPr>
          <p:cNvGrpSpPr/>
          <p:nvPr/>
        </p:nvGrpSpPr>
        <p:grpSpPr>
          <a:xfrm>
            <a:off x="3264916" y="477701"/>
            <a:ext cx="6016397" cy="1004630"/>
            <a:chOff x="3529093" y="2319263"/>
            <a:chExt cx="6016397" cy="1004630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933CEB0-9EE7-4A5A-94FD-AD50A10EF0FF}"/>
                </a:ext>
              </a:extLst>
            </p:cNvPr>
            <p:cNvSpPr txBox="1"/>
            <p:nvPr/>
          </p:nvSpPr>
          <p:spPr>
            <a:xfrm>
              <a:off x="3846670" y="2492896"/>
              <a:ext cx="469070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48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alpha val="90000"/>
                    </a:schemeClr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Full Stack Squad</a:t>
              </a:r>
              <a:endParaRPr lang="ko-KR" altLang="en-US" sz="4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alpha val="90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226148E-EF41-45A1-B748-96A32AB27827}"/>
                </a:ext>
              </a:extLst>
            </p:cNvPr>
            <p:cNvSpPr txBox="1"/>
            <p:nvPr/>
          </p:nvSpPr>
          <p:spPr>
            <a:xfrm>
              <a:off x="3529093" y="2319263"/>
              <a:ext cx="79392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Constantia" panose="02030602050306030303" pitchFamily="18" charset="0"/>
                </a:rPr>
                <a:t>FSS</a:t>
              </a:r>
              <a:endParaRPr lang="ko-KR" altLang="en-US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tantia" panose="02030602050306030303" pitchFamily="18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CB6B341-F02A-4970-BF24-52E90BF7DF74}"/>
                </a:ext>
              </a:extLst>
            </p:cNvPr>
            <p:cNvSpPr txBox="1"/>
            <p:nvPr/>
          </p:nvSpPr>
          <p:spPr>
            <a:xfrm>
              <a:off x="8537378" y="2853257"/>
              <a:ext cx="10081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Constantia" panose="02030602050306030303" pitchFamily="18" charset="0"/>
                </a:rPr>
                <a:t>CoStay</a:t>
              </a:r>
              <a:endParaRPr lang="ko-KR" altLang="en-US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tantia" panose="02030602050306030303" pitchFamily="18" charset="0"/>
              </a:endParaRPr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89E4749D-AF25-4CF8-A49F-0FA4572D37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21026" y="3759304"/>
            <a:ext cx="2964064" cy="2583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7955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118911" y="737701"/>
            <a:ext cx="2877711" cy="3383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ko-KR" sz="1400" b="1" spc="-100" dirty="0">
                <a:ln>
                  <a:solidFill>
                    <a:srgbClr val="F6F3F0">
                      <a:alpha val="0"/>
                    </a:srgbClr>
                  </a:solidFill>
                </a:ln>
                <a:solidFill>
                  <a:srgbClr val="F6F3F0">
                    <a:alpha val="80000"/>
                  </a:srgbClr>
                </a:solidFill>
                <a:effectLst>
                  <a:outerShdw blurRad="50800" dist="38100" dir="2700000" algn="tl" rotWithShape="0">
                    <a:srgbClr val="453927">
                      <a:alpha val="20000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ERD</a:t>
            </a:r>
            <a:r>
              <a:rPr lang="ko-KR" altLang="en-US" sz="1400" b="1" spc="-100" dirty="0">
                <a:ln>
                  <a:solidFill>
                    <a:srgbClr val="F6F3F0">
                      <a:alpha val="0"/>
                    </a:srgbClr>
                  </a:solidFill>
                </a:ln>
                <a:solidFill>
                  <a:srgbClr val="F6F3F0">
                    <a:alpha val="80000"/>
                  </a:srgbClr>
                </a:solidFill>
                <a:effectLst>
                  <a:outerShdw blurRad="50800" dist="38100" dir="2700000" algn="tl" rotWithShape="0">
                    <a:srgbClr val="453927">
                      <a:alpha val="20000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구조 </a:t>
            </a:r>
            <a:r>
              <a:rPr lang="en-US" altLang="ko-KR" sz="1400" b="1" spc="-100" dirty="0">
                <a:ln>
                  <a:solidFill>
                    <a:srgbClr val="F6F3F0">
                      <a:alpha val="0"/>
                    </a:srgbClr>
                  </a:solidFill>
                </a:ln>
                <a:solidFill>
                  <a:srgbClr val="F6F3F0">
                    <a:alpha val="80000"/>
                  </a:srgbClr>
                </a:solidFill>
                <a:effectLst>
                  <a:outerShdw blurRad="50800" dist="38100" dir="2700000" algn="tl" rotWithShape="0">
                    <a:srgbClr val="453927">
                      <a:alpha val="20000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400" b="1" spc="-100" dirty="0">
                <a:ln>
                  <a:solidFill>
                    <a:srgbClr val="F6F3F0">
                      <a:alpha val="0"/>
                    </a:srgbClr>
                  </a:solidFill>
                </a:ln>
                <a:solidFill>
                  <a:srgbClr val="F6F3F0">
                    <a:alpha val="80000"/>
                  </a:srgbClr>
                </a:solidFill>
                <a:effectLst>
                  <a:outerShdw blurRad="50800" dist="38100" dir="2700000" algn="tl" rotWithShape="0">
                    <a:srgbClr val="453927">
                      <a:alpha val="20000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논리</a:t>
            </a:r>
            <a:r>
              <a:rPr lang="en-US" altLang="ko-KR" sz="1400" b="1" spc="-100" dirty="0">
                <a:ln>
                  <a:solidFill>
                    <a:srgbClr val="F6F3F0">
                      <a:alpha val="0"/>
                    </a:srgbClr>
                  </a:solidFill>
                </a:ln>
                <a:solidFill>
                  <a:srgbClr val="F6F3F0">
                    <a:alpha val="80000"/>
                  </a:srgbClr>
                </a:solidFill>
                <a:effectLst>
                  <a:outerShdw blurRad="50800" dist="38100" dir="2700000" algn="tl" rotWithShape="0">
                    <a:srgbClr val="453927">
                      <a:alpha val="20000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 </a:t>
            </a:r>
            <a:r>
              <a:rPr lang="ko-KR" altLang="en-US" sz="1400" b="1" spc="-100" dirty="0">
                <a:ln>
                  <a:solidFill>
                    <a:srgbClr val="F6F3F0">
                      <a:alpha val="0"/>
                    </a:srgbClr>
                  </a:solidFill>
                </a:ln>
                <a:solidFill>
                  <a:srgbClr val="F6F3F0">
                    <a:alpha val="80000"/>
                  </a:srgbClr>
                </a:solidFill>
                <a:effectLst>
                  <a:outerShdw blurRad="50800" dist="38100" dir="2700000" algn="tl" rotWithShape="0">
                    <a:srgbClr val="453927">
                      <a:alpha val="20000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최대한 크게 넣어주세요</a:t>
            </a:r>
            <a:endParaRPr lang="en-US" altLang="ko-KR" sz="1400" b="1" spc="-100" dirty="0">
              <a:ln>
                <a:solidFill>
                  <a:srgbClr val="F6F3F0">
                    <a:alpha val="0"/>
                  </a:srgbClr>
                </a:solidFill>
              </a:ln>
              <a:solidFill>
                <a:srgbClr val="F6F3F0">
                  <a:alpha val="80000"/>
                </a:srgbClr>
              </a:solidFill>
              <a:effectLst>
                <a:outerShdw blurRad="50800" dist="38100" dir="2700000" algn="tl" rotWithShape="0">
                  <a:srgbClr val="453927">
                    <a:alpha val="20000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22" name="직선 연결선 21"/>
          <p:cNvCxnSpPr>
            <a:cxnSpLocks/>
          </p:cNvCxnSpPr>
          <p:nvPr/>
        </p:nvCxnSpPr>
        <p:spPr>
          <a:xfrm flipV="1">
            <a:off x="-168696" y="610036"/>
            <a:ext cx="12360696" cy="22316"/>
          </a:xfrm>
          <a:prstGeom prst="line">
            <a:avLst/>
          </a:prstGeom>
          <a:ln w="12700">
            <a:solidFill>
              <a:srgbClr val="DCE2E8">
                <a:alpha val="90000"/>
              </a:srgbClr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3B55D69-C6F3-40D3-B3AF-6E8C78D99344}"/>
              </a:ext>
            </a:extLst>
          </p:cNvPr>
          <p:cNvSpPr/>
          <p:nvPr/>
        </p:nvSpPr>
        <p:spPr>
          <a:xfrm>
            <a:off x="767408" y="1052736"/>
            <a:ext cx="10657184" cy="54279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9FA72FE-F0EF-4E38-AEA5-268CDCD9979E}"/>
              </a:ext>
            </a:extLst>
          </p:cNvPr>
          <p:cNvSpPr txBox="1"/>
          <p:nvPr/>
        </p:nvSpPr>
        <p:spPr>
          <a:xfrm>
            <a:off x="10141439" y="83197"/>
            <a:ext cx="2050561" cy="4918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ko-KR" altLang="en-US" sz="2400" b="1" spc="-100" dirty="0">
                <a:ln>
                  <a:solidFill>
                    <a:srgbClr val="F6F3F0">
                      <a:alpha val="0"/>
                    </a:srgbClr>
                  </a:solidFill>
                </a:ln>
                <a:solidFill>
                  <a:srgbClr val="F6F3F0">
                    <a:alpha val="80000"/>
                  </a:srgbClr>
                </a:solidFill>
                <a:effectLst>
                  <a:outerShdw blurRad="50800" dist="38100" dir="2700000" algn="tl" rotWithShape="0">
                    <a:srgbClr val="453927">
                      <a:alpha val="20000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테이블 정의서</a:t>
            </a:r>
            <a:endParaRPr lang="en-US" altLang="ko-KR" sz="2400" b="1" spc="-100" dirty="0">
              <a:ln>
                <a:solidFill>
                  <a:srgbClr val="F6F3F0">
                    <a:alpha val="0"/>
                  </a:srgbClr>
                </a:solidFill>
              </a:ln>
              <a:solidFill>
                <a:srgbClr val="F6F3F0">
                  <a:alpha val="80000"/>
                </a:srgbClr>
              </a:solidFill>
              <a:effectLst>
                <a:outerShdw blurRad="50800" dist="38100" dir="2700000" algn="tl" rotWithShape="0">
                  <a:srgbClr val="453927">
                    <a:alpha val="20000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9" name="표 4">
            <a:extLst>
              <a:ext uri="{FF2B5EF4-FFF2-40B4-BE49-F238E27FC236}">
                <a16:creationId xmlns:a16="http://schemas.microsoft.com/office/drawing/2014/main" id="{6E8435DF-4F48-4CBF-BBBF-E287894CBC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8310433"/>
              </p:ext>
            </p:extLst>
          </p:nvPr>
        </p:nvGraphicFramePr>
        <p:xfrm>
          <a:off x="252536" y="621194"/>
          <a:ext cx="11518231" cy="6193823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782950">
                  <a:extLst>
                    <a:ext uri="{9D8B030D-6E8A-4147-A177-3AD203B41FA5}">
                      <a16:colId xmlns:a16="http://schemas.microsoft.com/office/drawing/2014/main" val="2009814927"/>
                    </a:ext>
                  </a:extLst>
                </a:gridCol>
                <a:gridCol w="3004285">
                  <a:extLst>
                    <a:ext uri="{9D8B030D-6E8A-4147-A177-3AD203B41FA5}">
                      <a16:colId xmlns:a16="http://schemas.microsoft.com/office/drawing/2014/main" val="3673511719"/>
                    </a:ext>
                  </a:extLst>
                </a:gridCol>
                <a:gridCol w="1617174">
                  <a:extLst>
                    <a:ext uri="{9D8B030D-6E8A-4147-A177-3AD203B41FA5}">
                      <a16:colId xmlns:a16="http://schemas.microsoft.com/office/drawing/2014/main" val="1484982371"/>
                    </a:ext>
                  </a:extLst>
                </a:gridCol>
                <a:gridCol w="1460687">
                  <a:extLst>
                    <a:ext uri="{9D8B030D-6E8A-4147-A177-3AD203B41FA5}">
                      <a16:colId xmlns:a16="http://schemas.microsoft.com/office/drawing/2014/main" val="3848216424"/>
                    </a:ext>
                  </a:extLst>
                </a:gridCol>
                <a:gridCol w="466158">
                  <a:extLst>
                    <a:ext uri="{9D8B030D-6E8A-4147-A177-3AD203B41FA5}">
                      <a16:colId xmlns:a16="http://schemas.microsoft.com/office/drawing/2014/main" val="3988716584"/>
                    </a:ext>
                  </a:extLst>
                </a:gridCol>
                <a:gridCol w="739772">
                  <a:extLst>
                    <a:ext uri="{9D8B030D-6E8A-4147-A177-3AD203B41FA5}">
                      <a16:colId xmlns:a16="http://schemas.microsoft.com/office/drawing/2014/main" val="3743073342"/>
                    </a:ext>
                  </a:extLst>
                </a:gridCol>
                <a:gridCol w="167091">
                  <a:extLst>
                    <a:ext uri="{9D8B030D-6E8A-4147-A177-3AD203B41FA5}">
                      <a16:colId xmlns:a16="http://schemas.microsoft.com/office/drawing/2014/main" val="1667571034"/>
                    </a:ext>
                  </a:extLst>
                </a:gridCol>
                <a:gridCol w="1260838">
                  <a:extLst>
                    <a:ext uri="{9D8B030D-6E8A-4147-A177-3AD203B41FA5}">
                      <a16:colId xmlns:a16="http://schemas.microsoft.com/office/drawing/2014/main" val="2101218734"/>
                    </a:ext>
                  </a:extLst>
                </a:gridCol>
                <a:gridCol w="1376319">
                  <a:extLst>
                    <a:ext uri="{9D8B030D-6E8A-4147-A177-3AD203B41FA5}">
                      <a16:colId xmlns:a16="http://schemas.microsoft.com/office/drawing/2014/main" val="3033565907"/>
                    </a:ext>
                  </a:extLst>
                </a:gridCol>
                <a:gridCol w="642957">
                  <a:extLst>
                    <a:ext uri="{9D8B030D-6E8A-4147-A177-3AD203B41FA5}">
                      <a16:colId xmlns:a16="http://schemas.microsoft.com/office/drawing/2014/main" val="2298660572"/>
                    </a:ext>
                  </a:extLst>
                </a:gridCol>
              </a:tblGrid>
              <a:tr h="303902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500" dirty="0" err="1"/>
                        <a:t>엔티티명</a:t>
                      </a:r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  </a:t>
                      </a:r>
                      <a:r>
                        <a:rPr lang="ko-KR" altLang="en-US" sz="1500" dirty="0"/>
                        <a:t>회원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500" dirty="0"/>
                        <a:t>작성일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/>
                        <a:t>  2021</a:t>
                      </a:r>
                      <a:r>
                        <a:rPr lang="ko-KR" altLang="en-US" sz="1500" dirty="0"/>
                        <a:t>년 </a:t>
                      </a:r>
                      <a:r>
                        <a:rPr lang="en-US" altLang="ko-KR" sz="1500" dirty="0"/>
                        <a:t>03</a:t>
                      </a:r>
                      <a:r>
                        <a:rPr lang="ko-KR" altLang="en-US" sz="1500" dirty="0"/>
                        <a:t>월 </a:t>
                      </a:r>
                      <a:r>
                        <a:rPr lang="en-US" altLang="ko-KR" sz="1500" dirty="0"/>
                        <a:t>11</a:t>
                      </a:r>
                      <a:r>
                        <a:rPr lang="ko-KR" altLang="en-US" sz="1500" dirty="0"/>
                        <a:t>일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2021</a:t>
                      </a:r>
                      <a:r>
                        <a:rPr lang="ko-KR" altLang="en-US" dirty="0"/>
                        <a:t>년 </a:t>
                      </a:r>
                      <a:r>
                        <a:rPr lang="en-US" altLang="ko-KR" dirty="0"/>
                        <a:t>03</a:t>
                      </a:r>
                      <a:r>
                        <a:rPr lang="ko-KR" altLang="en-US" dirty="0"/>
                        <a:t>월 </a:t>
                      </a:r>
                      <a:r>
                        <a:rPr lang="en-US" altLang="ko-KR" dirty="0"/>
                        <a:t>11</a:t>
                      </a:r>
                      <a:r>
                        <a:rPr lang="ko-KR" altLang="en-US" dirty="0"/>
                        <a:t>일</a:t>
                      </a:r>
                    </a:p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5965021"/>
                  </a:ext>
                </a:extLst>
              </a:tr>
              <a:tr h="303902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500" dirty="0"/>
                        <a:t>테이블명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  MEMBER</a:t>
                      </a:r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500" dirty="0"/>
                        <a:t>작성자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  </a:t>
                      </a:r>
                      <a:r>
                        <a:rPr lang="ko-KR" altLang="en-US" sz="1500" dirty="0" err="1"/>
                        <a:t>김진하</a:t>
                      </a:r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7388074"/>
                  </a:ext>
                </a:extLst>
              </a:tr>
              <a:tr h="303902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500" dirty="0"/>
                        <a:t>테이블 설명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  </a:t>
                      </a:r>
                      <a:r>
                        <a:rPr lang="ko-KR" altLang="en-US" sz="1500" dirty="0"/>
                        <a:t>회원</a:t>
                      </a:r>
                      <a:r>
                        <a:rPr lang="en-US" altLang="ko-KR" sz="1500" dirty="0"/>
                        <a:t>(</a:t>
                      </a:r>
                      <a:r>
                        <a:rPr lang="ko-KR" altLang="en-US" sz="1500" dirty="0"/>
                        <a:t>게스트</a:t>
                      </a:r>
                      <a:r>
                        <a:rPr lang="en-US" altLang="ko-KR" sz="1500" dirty="0"/>
                        <a:t>, </a:t>
                      </a:r>
                      <a:r>
                        <a:rPr lang="ko-KR" altLang="en-US" sz="1500" dirty="0"/>
                        <a:t>호스트</a:t>
                      </a:r>
                      <a:r>
                        <a:rPr lang="en-US" altLang="ko-KR" sz="1500" dirty="0"/>
                        <a:t>, </a:t>
                      </a:r>
                      <a:r>
                        <a:rPr lang="ko-KR" altLang="en-US" sz="1500" dirty="0"/>
                        <a:t>관리자</a:t>
                      </a:r>
                      <a:r>
                        <a:rPr lang="en-US" altLang="ko-KR" sz="1500" dirty="0"/>
                        <a:t>)</a:t>
                      </a:r>
                      <a:r>
                        <a:rPr lang="ko-KR" altLang="en-US" sz="1500" dirty="0"/>
                        <a:t>에 대한 정보를 관리한다</a:t>
                      </a:r>
                      <a:r>
                        <a:rPr lang="en-US" altLang="ko-KR" sz="1500" dirty="0"/>
                        <a:t>.</a:t>
                      </a:r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2894940"/>
                  </a:ext>
                </a:extLst>
              </a:tr>
              <a:tr h="3039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번호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/>
                        <a:t>컬럼명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/>
                        <a:t>속성명</a:t>
                      </a:r>
                      <a:endParaRPr lang="ko-KR" altLang="en-US" sz="15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500"/>
                        <a:t>데이터타입</a:t>
                      </a:r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NULL</a:t>
                      </a:r>
                      <a:r>
                        <a:rPr lang="ko-KR" altLang="en-US" dirty="0"/>
                        <a:t>여부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/>
                        <a:t>길이</a:t>
                      </a:r>
                      <a:endParaRPr lang="ko-KR" altLang="en-US" sz="15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NULL</a:t>
                      </a:r>
                      <a:r>
                        <a:rPr lang="ko-KR" altLang="en-US" sz="1500" dirty="0"/>
                        <a:t>여부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기본값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기본값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/>
                        <a:t>KEY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868753"/>
                  </a:ext>
                </a:extLst>
              </a:tr>
              <a:tr h="3039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1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MEMBER_ID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아이디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VARCHAR2</a:t>
                      </a:r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NOT NULL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/>
                        <a:t>20</a:t>
                      </a:r>
                      <a:endParaRPr lang="ko-KR" altLang="en-US" sz="15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NOT NULL</a:t>
                      </a:r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PK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66377"/>
                  </a:ext>
                </a:extLst>
              </a:tr>
              <a:tr h="3039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2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PASSWORD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패스워드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/>
                        <a:t>VARCHAR2</a:t>
                      </a:r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300</a:t>
                      </a:r>
                      <a:endParaRPr lang="ko-KR" altLang="en-US" sz="15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/>
                        <a:t>NOT NULL</a:t>
                      </a:r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029376"/>
                  </a:ext>
                </a:extLst>
              </a:tr>
              <a:tr h="3039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3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MEMBER_NAME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이름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/>
                        <a:t>VARCHAR2</a:t>
                      </a:r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100</a:t>
                      </a:r>
                      <a:endParaRPr lang="ko-KR" altLang="en-US" sz="15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NOT NULL</a:t>
                      </a:r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8192923"/>
                  </a:ext>
                </a:extLst>
              </a:tr>
              <a:tr h="52454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4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PROFILE_ORIGINAL_FILE_NAME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원본파일명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/>
                        <a:t>VARCHAR2</a:t>
                      </a:r>
                      <a:endParaRPr lang="ko-KR" altLang="en-US" sz="1500" dirty="0"/>
                    </a:p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200</a:t>
                      </a:r>
                      <a:endParaRPr lang="ko-KR" altLang="en-US" sz="15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3189489"/>
                  </a:ext>
                </a:extLst>
              </a:tr>
              <a:tr h="52454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5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PROFILE_RENAMED_FILE_NAME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변경파일명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/>
                        <a:t>VARCHAR2</a:t>
                      </a:r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200</a:t>
                      </a:r>
                      <a:endParaRPr lang="ko-KR" altLang="en-US" sz="15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5993843"/>
                  </a:ext>
                </a:extLst>
              </a:tr>
              <a:tr h="3039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6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MEMBER_PASSPORT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여권번호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/>
                        <a:t>VARCHAR2</a:t>
                      </a:r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15</a:t>
                      </a:r>
                      <a:endParaRPr lang="ko-KR" altLang="en-US" sz="15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NOT NULL</a:t>
                      </a:r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8464114"/>
                  </a:ext>
                </a:extLst>
              </a:tr>
              <a:tr h="3039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7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PHONE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전화번호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CHAR</a:t>
                      </a:r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11</a:t>
                      </a:r>
                      <a:endParaRPr lang="ko-KR" altLang="en-US" sz="15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NOT NULL</a:t>
                      </a:r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9946517"/>
                  </a:ext>
                </a:extLst>
              </a:tr>
              <a:tr h="3039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8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GENDER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성별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CHAR</a:t>
                      </a:r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1</a:t>
                      </a:r>
                      <a:endParaRPr lang="ko-KR" altLang="en-US" sz="15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NOT NULL</a:t>
                      </a:r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4589290"/>
                  </a:ext>
                </a:extLst>
              </a:tr>
              <a:tr h="3039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9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BIRTH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생년월일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DATE</a:t>
                      </a:r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NOT NULL</a:t>
                      </a:r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2034051"/>
                  </a:ext>
                </a:extLst>
              </a:tr>
              <a:tr h="3039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10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MEMBER_ADDRESS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주소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/>
                        <a:t>VARCHAR2</a:t>
                      </a:r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200</a:t>
                      </a:r>
                      <a:endParaRPr lang="ko-KR" altLang="en-US" sz="15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NOT NULL</a:t>
                      </a:r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003550"/>
                  </a:ext>
                </a:extLst>
              </a:tr>
              <a:tr h="3039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11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MEMBER_EMAIL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이메일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/>
                        <a:t>VARCHAR2</a:t>
                      </a:r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200</a:t>
                      </a:r>
                      <a:endParaRPr lang="ko-KR" altLang="en-US" sz="15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NOT NULL</a:t>
                      </a:r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9724590"/>
                  </a:ext>
                </a:extLst>
              </a:tr>
              <a:tr h="3039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12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MEMBER_ENROLL_DATE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가입일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DATE</a:t>
                      </a:r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SYSDATE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9977163"/>
                  </a:ext>
                </a:extLst>
              </a:tr>
              <a:tr h="3039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13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MEMBER_DEL_FLAG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삭제여부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CHAR</a:t>
                      </a:r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1</a:t>
                      </a:r>
                      <a:endParaRPr lang="ko-KR" altLang="en-US" sz="15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N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7804555"/>
                  </a:ext>
                </a:extLst>
              </a:tr>
              <a:tr h="3039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14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MEMBER_ROLE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권한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CHAR</a:t>
                      </a:r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1</a:t>
                      </a:r>
                      <a:endParaRPr lang="ko-KR" altLang="en-US" sz="15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G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3314934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018BB84F-FE06-45EA-84E2-2DE25AED9B0A}"/>
              </a:ext>
            </a:extLst>
          </p:cNvPr>
          <p:cNvSpPr txBox="1"/>
          <p:nvPr/>
        </p:nvSpPr>
        <p:spPr>
          <a:xfrm>
            <a:off x="336884" y="83965"/>
            <a:ext cx="1512168" cy="491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2400" b="1" spc="-100">
                <a:ln>
                  <a:solidFill>
                    <a:srgbClr val="F6F3F0">
                      <a:alpha val="0"/>
                    </a:srgbClr>
                  </a:solidFill>
                </a:ln>
                <a:solidFill>
                  <a:srgbClr val="F6F3F0">
                    <a:alpha val="80000"/>
                  </a:srgbClr>
                </a:solidFill>
                <a:effectLst>
                  <a:outerShdw blurRad="50800" dist="38100" dir="2700000" algn="tl" rotWithShape="0">
                    <a:srgbClr val="453927">
                      <a:alpha val="20000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회원</a:t>
            </a:r>
            <a:endParaRPr lang="en-US" altLang="ko-KR" sz="2400" b="1" spc="-100" dirty="0">
              <a:ln>
                <a:solidFill>
                  <a:srgbClr val="F6F3F0">
                    <a:alpha val="0"/>
                  </a:srgbClr>
                </a:solidFill>
              </a:ln>
              <a:solidFill>
                <a:srgbClr val="F6F3F0">
                  <a:alpha val="80000"/>
                </a:srgbClr>
              </a:solidFill>
              <a:effectLst>
                <a:outerShdw blurRad="50800" dist="38100" dir="2700000" algn="tl" rotWithShape="0">
                  <a:srgbClr val="453927">
                    <a:alpha val="20000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327699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118911" y="737701"/>
            <a:ext cx="2877711" cy="3383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ko-KR" sz="1400" b="1" spc="-100" dirty="0">
                <a:ln>
                  <a:solidFill>
                    <a:srgbClr val="F6F3F0">
                      <a:alpha val="0"/>
                    </a:srgbClr>
                  </a:solidFill>
                </a:ln>
                <a:solidFill>
                  <a:srgbClr val="F6F3F0">
                    <a:alpha val="80000"/>
                  </a:srgbClr>
                </a:solidFill>
                <a:effectLst>
                  <a:outerShdw blurRad="50800" dist="38100" dir="2700000" algn="tl" rotWithShape="0">
                    <a:srgbClr val="453927">
                      <a:alpha val="20000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ERD</a:t>
            </a:r>
            <a:r>
              <a:rPr lang="ko-KR" altLang="en-US" sz="1400" b="1" spc="-100" dirty="0">
                <a:ln>
                  <a:solidFill>
                    <a:srgbClr val="F6F3F0">
                      <a:alpha val="0"/>
                    </a:srgbClr>
                  </a:solidFill>
                </a:ln>
                <a:solidFill>
                  <a:srgbClr val="F6F3F0">
                    <a:alpha val="80000"/>
                  </a:srgbClr>
                </a:solidFill>
                <a:effectLst>
                  <a:outerShdw blurRad="50800" dist="38100" dir="2700000" algn="tl" rotWithShape="0">
                    <a:srgbClr val="453927">
                      <a:alpha val="20000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구조 </a:t>
            </a:r>
            <a:r>
              <a:rPr lang="en-US" altLang="ko-KR" sz="1400" b="1" spc="-100" dirty="0">
                <a:ln>
                  <a:solidFill>
                    <a:srgbClr val="F6F3F0">
                      <a:alpha val="0"/>
                    </a:srgbClr>
                  </a:solidFill>
                </a:ln>
                <a:solidFill>
                  <a:srgbClr val="F6F3F0">
                    <a:alpha val="80000"/>
                  </a:srgbClr>
                </a:solidFill>
                <a:effectLst>
                  <a:outerShdw blurRad="50800" dist="38100" dir="2700000" algn="tl" rotWithShape="0">
                    <a:srgbClr val="453927">
                      <a:alpha val="20000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400" b="1" spc="-100" dirty="0">
                <a:ln>
                  <a:solidFill>
                    <a:srgbClr val="F6F3F0">
                      <a:alpha val="0"/>
                    </a:srgbClr>
                  </a:solidFill>
                </a:ln>
                <a:solidFill>
                  <a:srgbClr val="F6F3F0">
                    <a:alpha val="80000"/>
                  </a:srgbClr>
                </a:solidFill>
                <a:effectLst>
                  <a:outerShdw blurRad="50800" dist="38100" dir="2700000" algn="tl" rotWithShape="0">
                    <a:srgbClr val="453927">
                      <a:alpha val="20000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논리</a:t>
            </a:r>
            <a:r>
              <a:rPr lang="en-US" altLang="ko-KR" sz="1400" b="1" spc="-100" dirty="0">
                <a:ln>
                  <a:solidFill>
                    <a:srgbClr val="F6F3F0">
                      <a:alpha val="0"/>
                    </a:srgbClr>
                  </a:solidFill>
                </a:ln>
                <a:solidFill>
                  <a:srgbClr val="F6F3F0">
                    <a:alpha val="80000"/>
                  </a:srgbClr>
                </a:solidFill>
                <a:effectLst>
                  <a:outerShdw blurRad="50800" dist="38100" dir="2700000" algn="tl" rotWithShape="0">
                    <a:srgbClr val="453927">
                      <a:alpha val="20000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 </a:t>
            </a:r>
            <a:r>
              <a:rPr lang="ko-KR" altLang="en-US" sz="1400" b="1" spc="-100" dirty="0">
                <a:ln>
                  <a:solidFill>
                    <a:srgbClr val="F6F3F0">
                      <a:alpha val="0"/>
                    </a:srgbClr>
                  </a:solidFill>
                </a:ln>
                <a:solidFill>
                  <a:srgbClr val="F6F3F0">
                    <a:alpha val="80000"/>
                  </a:srgbClr>
                </a:solidFill>
                <a:effectLst>
                  <a:outerShdw blurRad="50800" dist="38100" dir="2700000" algn="tl" rotWithShape="0">
                    <a:srgbClr val="453927">
                      <a:alpha val="20000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최대한 크게 넣어주세요</a:t>
            </a:r>
            <a:endParaRPr lang="en-US" altLang="ko-KR" sz="1400" b="1" spc="-100" dirty="0">
              <a:ln>
                <a:solidFill>
                  <a:srgbClr val="F6F3F0">
                    <a:alpha val="0"/>
                  </a:srgbClr>
                </a:solidFill>
              </a:ln>
              <a:solidFill>
                <a:srgbClr val="F6F3F0">
                  <a:alpha val="80000"/>
                </a:srgbClr>
              </a:solidFill>
              <a:effectLst>
                <a:outerShdw blurRad="50800" dist="38100" dir="2700000" algn="tl" rotWithShape="0">
                  <a:srgbClr val="453927">
                    <a:alpha val="20000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22" name="직선 연결선 21"/>
          <p:cNvCxnSpPr>
            <a:cxnSpLocks/>
          </p:cNvCxnSpPr>
          <p:nvPr/>
        </p:nvCxnSpPr>
        <p:spPr>
          <a:xfrm flipV="1">
            <a:off x="-168696" y="610036"/>
            <a:ext cx="12360696" cy="22316"/>
          </a:xfrm>
          <a:prstGeom prst="line">
            <a:avLst/>
          </a:prstGeom>
          <a:ln w="12700">
            <a:solidFill>
              <a:srgbClr val="DCE2E8">
                <a:alpha val="90000"/>
              </a:srgbClr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3B55D69-C6F3-40D3-B3AF-6E8C78D99344}"/>
              </a:ext>
            </a:extLst>
          </p:cNvPr>
          <p:cNvSpPr/>
          <p:nvPr/>
        </p:nvSpPr>
        <p:spPr>
          <a:xfrm>
            <a:off x="767408" y="1052736"/>
            <a:ext cx="10657184" cy="54279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9FA72FE-F0EF-4E38-AEA5-268CDCD9979E}"/>
              </a:ext>
            </a:extLst>
          </p:cNvPr>
          <p:cNvSpPr txBox="1"/>
          <p:nvPr/>
        </p:nvSpPr>
        <p:spPr>
          <a:xfrm>
            <a:off x="10141439" y="83197"/>
            <a:ext cx="2050561" cy="4918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ko-KR" altLang="en-US" sz="2400" b="1" spc="-100" dirty="0">
                <a:ln>
                  <a:solidFill>
                    <a:srgbClr val="F6F3F0">
                      <a:alpha val="0"/>
                    </a:srgbClr>
                  </a:solidFill>
                </a:ln>
                <a:solidFill>
                  <a:srgbClr val="F6F3F0">
                    <a:alpha val="80000"/>
                  </a:srgbClr>
                </a:solidFill>
                <a:effectLst>
                  <a:outerShdw blurRad="50800" dist="38100" dir="2700000" algn="tl" rotWithShape="0">
                    <a:srgbClr val="453927">
                      <a:alpha val="20000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테이블 정의서</a:t>
            </a:r>
            <a:endParaRPr lang="en-US" altLang="ko-KR" sz="2400" b="1" spc="-100" dirty="0">
              <a:ln>
                <a:solidFill>
                  <a:srgbClr val="F6F3F0">
                    <a:alpha val="0"/>
                  </a:srgbClr>
                </a:solidFill>
              </a:ln>
              <a:solidFill>
                <a:srgbClr val="F6F3F0">
                  <a:alpha val="80000"/>
                </a:srgbClr>
              </a:solidFill>
              <a:effectLst>
                <a:outerShdw blurRad="50800" dist="38100" dir="2700000" algn="tl" rotWithShape="0">
                  <a:srgbClr val="453927">
                    <a:alpha val="20000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9" name="표 4">
            <a:extLst>
              <a:ext uri="{FF2B5EF4-FFF2-40B4-BE49-F238E27FC236}">
                <a16:creationId xmlns:a16="http://schemas.microsoft.com/office/drawing/2014/main" id="{A9D8A578-2BC9-48CF-89AC-414F093936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475227"/>
              </p:ext>
            </p:extLst>
          </p:nvPr>
        </p:nvGraphicFramePr>
        <p:xfrm>
          <a:off x="252536" y="643890"/>
          <a:ext cx="11518231" cy="621411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782950">
                  <a:extLst>
                    <a:ext uri="{9D8B030D-6E8A-4147-A177-3AD203B41FA5}">
                      <a16:colId xmlns:a16="http://schemas.microsoft.com/office/drawing/2014/main" val="2009814927"/>
                    </a:ext>
                  </a:extLst>
                </a:gridCol>
                <a:gridCol w="3004285">
                  <a:extLst>
                    <a:ext uri="{9D8B030D-6E8A-4147-A177-3AD203B41FA5}">
                      <a16:colId xmlns:a16="http://schemas.microsoft.com/office/drawing/2014/main" val="3673511719"/>
                    </a:ext>
                  </a:extLst>
                </a:gridCol>
                <a:gridCol w="1617174">
                  <a:extLst>
                    <a:ext uri="{9D8B030D-6E8A-4147-A177-3AD203B41FA5}">
                      <a16:colId xmlns:a16="http://schemas.microsoft.com/office/drawing/2014/main" val="1484982371"/>
                    </a:ext>
                  </a:extLst>
                </a:gridCol>
                <a:gridCol w="1460687">
                  <a:extLst>
                    <a:ext uri="{9D8B030D-6E8A-4147-A177-3AD203B41FA5}">
                      <a16:colId xmlns:a16="http://schemas.microsoft.com/office/drawing/2014/main" val="3848216424"/>
                    </a:ext>
                  </a:extLst>
                </a:gridCol>
                <a:gridCol w="466158">
                  <a:extLst>
                    <a:ext uri="{9D8B030D-6E8A-4147-A177-3AD203B41FA5}">
                      <a16:colId xmlns:a16="http://schemas.microsoft.com/office/drawing/2014/main" val="3988716584"/>
                    </a:ext>
                  </a:extLst>
                </a:gridCol>
                <a:gridCol w="739772">
                  <a:extLst>
                    <a:ext uri="{9D8B030D-6E8A-4147-A177-3AD203B41FA5}">
                      <a16:colId xmlns:a16="http://schemas.microsoft.com/office/drawing/2014/main" val="3743073342"/>
                    </a:ext>
                  </a:extLst>
                </a:gridCol>
                <a:gridCol w="167091">
                  <a:extLst>
                    <a:ext uri="{9D8B030D-6E8A-4147-A177-3AD203B41FA5}">
                      <a16:colId xmlns:a16="http://schemas.microsoft.com/office/drawing/2014/main" val="1667571034"/>
                    </a:ext>
                  </a:extLst>
                </a:gridCol>
                <a:gridCol w="1260838">
                  <a:extLst>
                    <a:ext uri="{9D8B030D-6E8A-4147-A177-3AD203B41FA5}">
                      <a16:colId xmlns:a16="http://schemas.microsoft.com/office/drawing/2014/main" val="2101218734"/>
                    </a:ext>
                  </a:extLst>
                </a:gridCol>
                <a:gridCol w="1376319">
                  <a:extLst>
                    <a:ext uri="{9D8B030D-6E8A-4147-A177-3AD203B41FA5}">
                      <a16:colId xmlns:a16="http://schemas.microsoft.com/office/drawing/2014/main" val="3033565907"/>
                    </a:ext>
                  </a:extLst>
                </a:gridCol>
                <a:gridCol w="642957">
                  <a:extLst>
                    <a:ext uri="{9D8B030D-6E8A-4147-A177-3AD203B41FA5}">
                      <a16:colId xmlns:a16="http://schemas.microsoft.com/office/drawing/2014/main" val="2298660572"/>
                    </a:ext>
                  </a:extLst>
                </a:gridCol>
              </a:tblGrid>
              <a:tr h="443865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500" dirty="0" err="1"/>
                        <a:t>엔티티명</a:t>
                      </a:r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  </a:t>
                      </a:r>
                      <a:r>
                        <a:rPr lang="ko-KR" altLang="en-US" sz="1500" dirty="0"/>
                        <a:t>예약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500" dirty="0"/>
                        <a:t>작성일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/>
                        <a:t>  2021</a:t>
                      </a:r>
                      <a:r>
                        <a:rPr lang="ko-KR" altLang="en-US" sz="1500" dirty="0"/>
                        <a:t>년 </a:t>
                      </a:r>
                      <a:r>
                        <a:rPr lang="en-US" altLang="ko-KR" sz="1500" dirty="0"/>
                        <a:t>03</a:t>
                      </a:r>
                      <a:r>
                        <a:rPr lang="ko-KR" altLang="en-US" sz="1500" dirty="0"/>
                        <a:t>월 </a:t>
                      </a:r>
                      <a:r>
                        <a:rPr lang="en-US" altLang="ko-KR" sz="1500" dirty="0"/>
                        <a:t>11</a:t>
                      </a:r>
                      <a:r>
                        <a:rPr lang="ko-KR" altLang="en-US" sz="1500" dirty="0"/>
                        <a:t>일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2021</a:t>
                      </a:r>
                      <a:r>
                        <a:rPr lang="ko-KR" altLang="en-US" dirty="0"/>
                        <a:t>년 </a:t>
                      </a:r>
                      <a:r>
                        <a:rPr lang="en-US" altLang="ko-KR" dirty="0"/>
                        <a:t>03</a:t>
                      </a:r>
                      <a:r>
                        <a:rPr lang="ko-KR" altLang="en-US" dirty="0"/>
                        <a:t>월 </a:t>
                      </a:r>
                      <a:r>
                        <a:rPr lang="en-US" altLang="ko-KR" dirty="0"/>
                        <a:t>11</a:t>
                      </a:r>
                      <a:r>
                        <a:rPr lang="ko-KR" altLang="en-US" dirty="0"/>
                        <a:t>일</a:t>
                      </a:r>
                    </a:p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5965021"/>
                  </a:ext>
                </a:extLst>
              </a:tr>
              <a:tr h="443865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500" dirty="0"/>
                        <a:t>테이블명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  REGISTRATION</a:t>
                      </a:r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500" dirty="0"/>
                        <a:t>작성자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  </a:t>
                      </a:r>
                      <a:r>
                        <a:rPr lang="ko-KR" altLang="en-US" sz="1500" dirty="0" err="1"/>
                        <a:t>김진하</a:t>
                      </a:r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7388074"/>
                  </a:ext>
                </a:extLst>
              </a:tr>
              <a:tr h="443865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500" dirty="0"/>
                        <a:t>테이블 설명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 </a:t>
                      </a:r>
                      <a:r>
                        <a:rPr lang="ko-KR" altLang="en-US" sz="1500" dirty="0"/>
                        <a:t> 예약</a:t>
                      </a:r>
                      <a:r>
                        <a:rPr lang="en-US" altLang="ko-KR" sz="1500" dirty="0"/>
                        <a:t>(</a:t>
                      </a:r>
                      <a:r>
                        <a:rPr lang="ko-KR" altLang="en-US" sz="1500" dirty="0"/>
                        <a:t>숙소</a:t>
                      </a:r>
                      <a:r>
                        <a:rPr lang="en-US" altLang="ko-KR" sz="1500" dirty="0"/>
                        <a:t>, </a:t>
                      </a:r>
                      <a:r>
                        <a:rPr lang="ko-KR" altLang="en-US" sz="1500" dirty="0"/>
                        <a:t>체험</a:t>
                      </a:r>
                      <a:r>
                        <a:rPr lang="en-US" altLang="ko-KR" sz="1500" dirty="0"/>
                        <a:t>)</a:t>
                      </a:r>
                      <a:r>
                        <a:rPr lang="ko-KR" altLang="en-US" sz="1500" dirty="0"/>
                        <a:t>에 대한 정보를 관리한다</a:t>
                      </a:r>
                      <a:r>
                        <a:rPr lang="en-US" altLang="ko-KR" sz="1500" dirty="0"/>
                        <a:t>.</a:t>
                      </a:r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2894940"/>
                  </a:ext>
                </a:extLst>
              </a:tr>
              <a:tr h="4438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번호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/>
                        <a:t>컬럼명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/>
                        <a:t>속성명</a:t>
                      </a:r>
                      <a:endParaRPr lang="ko-KR" altLang="en-US" sz="15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500"/>
                        <a:t>데이터타입</a:t>
                      </a:r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NULL</a:t>
                      </a:r>
                      <a:r>
                        <a:rPr lang="ko-KR" altLang="en-US" dirty="0"/>
                        <a:t>여부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/>
                        <a:t>길이</a:t>
                      </a:r>
                      <a:endParaRPr lang="ko-KR" altLang="en-US" sz="15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NULL</a:t>
                      </a:r>
                      <a:r>
                        <a:rPr lang="ko-KR" altLang="en-US" sz="1500" dirty="0"/>
                        <a:t>여부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기본값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기본값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/>
                        <a:t>KEY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868753"/>
                  </a:ext>
                </a:extLst>
              </a:tr>
              <a:tr h="44386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1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REG_ID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예약 아이디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VARCHAR2</a:t>
                      </a:r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NOT NULL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20</a:t>
                      </a:r>
                      <a:endParaRPr lang="ko-KR" altLang="en-US" sz="15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/>
                        <a:t>NOT NULL</a:t>
                      </a:r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PK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66377"/>
                  </a:ext>
                </a:extLst>
              </a:tr>
              <a:tr h="44386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2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GUEST_COUNT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예약 인원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/>
                        <a:t>NUMBER</a:t>
                      </a:r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/>
                        <a:t>NOT NULL</a:t>
                      </a:r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029376"/>
                  </a:ext>
                </a:extLst>
              </a:tr>
              <a:tr h="44386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3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REG_DATE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예약일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/>
                        <a:t>DATE</a:t>
                      </a:r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NOT NULL</a:t>
                      </a:r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8192923"/>
                  </a:ext>
                </a:extLst>
              </a:tr>
              <a:tr h="44386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4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REG_CHKIN_DATE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체크인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DATE</a:t>
                      </a:r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NOT NULL</a:t>
                      </a:r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3189489"/>
                  </a:ext>
                </a:extLst>
              </a:tr>
              <a:tr h="44386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5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REG_CHKOUT_DATE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체크아웃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/>
                        <a:t>DATE</a:t>
                      </a:r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NOT NULL</a:t>
                      </a:r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5993843"/>
                  </a:ext>
                </a:extLst>
              </a:tr>
              <a:tr h="44386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6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REG_PAY_YN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결제여부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/>
                        <a:t>CHAR</a:t>
                      </a:r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1</a:t>
                      </a:r>
                      <a:endParaRPr lang="ko-KR" altLang="en-US" sz="15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N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8464114"/>
                  </a:ext>
                </a:extLst>
              </a:tr>
              <a:tr h="44386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7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REG_DEL_FLAG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삭제여부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CHAR</a:t>
                      </a:r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1</a:t>
                      </a:r>
                      <a:endParaRPr lang="ko-KR" altLang="en-US" sz="15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NOT NULL</a:t>
                      </a:r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9946517"/>
                  </a:ext>
                </a:extLst>
              </a:tr>
              <a:tr h="44386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8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REG_MEMBER_ID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예약자 아이디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VARCHAR2</a:t>
                      </a:r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20</a:t>
                      </a:r>
                      <a:endParaRPr lang="ko-KR" altLang="en-US" sz="15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NOT NULL</a:t>
                      </a:r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FK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4589290"/>
                  </a:ext>
                </a:extLst>
              </a:tr>
              <a:tr h="44386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9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PLAY_ID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체험 아이디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VARCHAR2</a:t>
                      </a:r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20</a:t>
                      </a:r>
                      <a:endParaRPr lang="ko-KR" altLang="en-US" sz="15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NULL</a:t>
                      </a:r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FK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2034051"/>
                  </a:ext>
                </a:extLst>
              </a:tr>
              <a:tr h="44386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10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PLACE_ID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숙소 아이디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/>
                        <a:t>VARCHAR2</a:t>
                      </a:r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200</a:t>
                      </a:r>
                      <a:endParaRPr lang="ko-KR" altLang="en-US" sz="15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NULL</a:t>
                      </a:r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FK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003550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743A147D-A3E1-4F32-9A92-83E775FAECEB}"/>
              </a:ext>
            </a:extLst>
          </p:cNvPr>
          <p:cNvSpPr txBox="1"/>
          <p:nvPr/>
        </p:nvSpPr>
        <p:spPr>
          <a:xfrm>
            <a:off x="336884" y="83965"/>
            <a:ext cx="1512168" cy="491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2400" b="1" spc="-100" dirty="0">
                <a:ln>
                  <a:solidFill>
                    <a:srgbClr val="F6F3F0">
                      <a:alpha val="0"/>
                    </a:srgbClr>
                  </a:solidFill>
                </a:ln>
                <a:solidFill>
                  <a:srgbClr val="F6F3F0">
                    <a:alpha val="80000"/>
                  </a:srgbClr>
                </a:solidFill>
                <a:effectLst>
                  <a:outerShdw blurRad="50800" dist="38100" dir="2700000" algn="tl" rotWithShape="0">
                    <a:srgbClr val="453927">
                      <a:alpha val="20000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예약</a:t>
            </a:r>
            <a:endParaRPr lang="en-US" altLang="ko-KR" sz="2400" b="1" spc="-100" dirty="0">
              <a:ln>
                <a:solidFill>
                  <a:srgbClr val="F6F3F0">
                    <a:alpha val="0"/>
                  </a:srgbClr>
                </a:solidFill>
              </a:ln>
              <a:solidFill>
                <a:srgbClr val="F6F3F0">
                  <a:alpha val="80000"/>
                </a:srgbClr>
              </a:solidFill>
              <a:effectLst>
                <a:outerShdw blurRad="50800" dist="38100" dir="2700000" algn="tl" rotWithShape="0">
                  <a:srgbClr val="453927">
                    <a:alpha val="20000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925218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118911" y="737701"/>
            <a:ext cx="2877711" cy="3383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ko-KR" sz="1400" b="1" spc="-100" dirty="0">
                <a:ln>
                  <a:solidFill>
                    <a:srgbClr val="F6F3F0">
                      <a:alpha val="0"/>
                    </a:srgbClr>
                  </a:solidFill>
                </a:ln>
                <a:solidFill>
                  <a:srgbClr val="F6F3F0">
                    <a:alpha val="80000"/>
                  </a:srgbClr>
                </a:solidFill>
                <a:effectLst>
                  <a:outerShdw blurRad="50800" dist="38100" dir="2700000" algn="tl" rotWithShape="0">
                    <a:srgbClr val="453927">
                      <a:alpha val="20000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ERD</a:t>
            </a:r>
            <a:r>
              <a:rPr lang="ko-KR" altLang="en-US" sz="1400" b="1" spc="-100" dirty="0">
                <a:ln>
                  <a:solidFill>
                    <a:srgbClr val="F6F3F0">
                      <a:alpha val="0"/>
                    </a:srgbClr>
                  </a:solidFill>
                </a:ln>
                <a:solidFill>
                  <a:srgbClr val="F6F3F0">
                    <a:alpha val="80000"/>
                  </a:srgbClr>
                </a:solidFill>
                <a:effectLst>
                  <a:outerShdw blurRad="50800" dist="38100" dir="2700000" algn="tl" rotWithShape="0">
                    <a:srgbClr val="453927">
                      <a:alpha val="20000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구조 </a:t>
            </a:r>
            <a:r>
              <a:rPr lang="en-US" altLang="ko-KR" sz="1400" b="1" spc="-100" dirty="0">
                <a:ln>
                  <a:solidFill>
                    <a:srgbClr val="F6F3F0">
                      <a:alpha val="0"/>
                    </a:srgbClr>
                  </a:solidFill>
                </a:ln>
                <a:solidFill>
                  <a:srgbClr val="F6F3F0">
                    <a:alpha val="80000"/>
                  </a:srgbClr>
                </a:solidFill>
                <a:effectLst>
                  <a:outerShdw blurRad="50800" dist="38100" dir="2700000" algn="tl" rotWithShape="0">
                    <a:srgbClr val="453927">
                      <a:alpha val="20000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400" b="1" spc="-100" dirty="0">
                <a:ln>
                  <a:solidFill>
                    <a:srgbClr val="F6F3F0">
                      <a:alpha val="0"/>
                    </a:srgbClr>
                  </a:solidFill>
                </a:ln>
                <a:solidFill>
                  <a:srgbClr val="F6F3F0">
                    <a:alpha val="80000"/>
                  </a:srgbClr>
                </a:solidFill>
                <a:effectLst>
                  <a:outerShdw blurRad="50800" dist="38100" dir="2700000" algn="tl" rotWithShape="0">
                    <a:srgbClr val="453927">
                      <a:alpha val="20000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논리</a:t>
            </a:r>
            <a:r>
              <a:rPr lang="en-US" altLang="ko-KR" sz="1400" b="1" spc="-100" dirty="0">
                <a:ln>
                  <a:solidFill>
                    <a:srgbClr val="F6F3F0">
                      <a:alpha val="0"/>
                    </a:srgbClr>
                  </a:solidFill>
                </a:ln>
                <a:solidFill>
                  <a:srgbClr val="F6F3F0">
                    <a:alpha val="80000"/>
                  </a:srgbClr>
                </a:solidFill>
                <a:effectLst>
                  <a:outerShdw blurRad="50800" dist="38100" dir="2700000" algn="tl" rotWithShape="0">
                    <a:srgbClr val="453927">
                      <a:alpha val="20000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 </a:t>
            </a:r>
            <a:r>
              <a:rPr lang="ko-KR" altLang="en-US" sz="1400" b="1" spc="-100" dirty="0">
                <a:ln>
                  <a:solidFill>
                    <a:srgbClr val="F6F3F0">
                      <a:alpha val="0"/>
                    </a:srgbClr>
                  </a:solidFill>
                </a:ln>
                <a:solidFill>
                  <a:srgbClr val="F6F3F0">
                    <a:alpha val="80000"/>
                  </a:srgbClr>
                </a:solidFill>
                <a:effectLst>
                  <a:outerShdw blurRad="50800" dist="38100" dir="2700000" algn="tl" rotWithShape="0">
                    <a:srgbClr val="453927">
                      <a:alpha val="20000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최대한 크게 넣어주세요</a:t>
            </a:r>
            <a:endParaRPr lang="en-US" altLang="ko-KR" sz="1400" b="1" spc="-100" dirty="0">
              <a:ln>
                <a:solidFill>
                  <a:srgbClr val="F6F3F0">
                    <a:alpha val="0"/>
                  </a:srgbClr>
                </a:solidFill>
              </a:ln>
              <a:solidFill>
                <a:srgbClr val="F6F3F0">
                  <a:alpha val="80000"/>
                </a:srgbClr>
              </a:solidFill>
              <a:effectLst>
                <a:outerShdw blurRad="50800" dist="38100" dir="2700000" algn="tl" rotWithShape="0">
                  <a:srgbClr val="453927">
                    <a:alpha val="20000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22" name="직선 연결선 21"/>
          <p:cNvCxnSpPr>
            <a:cxnSpLocks/>
          </p:cNvCxnSpPr>
          <p:nvPr/>
        </p:nvCxnSpPr>
        <p:spPr>
          <a:xfrm flipV="1">
            <a:off x="-168696" y="610036"/>
            <a:ext cx="12360696" cy="22316"/>
          </a:xfrm>
          <a:prstGeom prst="line">
            <a:avLst/>
          </a:prstGeom>
          <a:ln w="12700">
            <a:solidFill>
              <a:srgbClr val="DCE2E8">
                <a:alpha val="90000"/>
              </a:srgbClr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3B55D69-C6F3-40D3-B3AF-6E8C78D99344}"/>
              </a:ext>
            </a:extLst>
          </p:cNvPr>
          <p:cNvSpPr/>
          <p:nvPr/>
        </p:nvSpPr>
        <p:spPr>
          <a:xfrm>
            <a:off x="767408" y="1052736"/>
            <a:ext cx="10657184" cy="54279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9FA72FE-F0EF-4E38-AEA5-268CDCD9979E}"/>
              </a:ext>
            </a:extLst>
          </p:cNvPr>
          <p:cNvSpPr txBox="1"/>
          <p:nvPr/>
        </p:nvSpPr>
        <p:spPr>
          <a:xfrm>
            <a:off x="10141439" y="83197"/>
            <a:ext cx="2050561" cy="4918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ko-KR" altLang="en-US" sz="2400" b="1" spc="-100" dirty="0">
                <a:ln>
                  <a:solidFill>
                    <a:srgbClr val="F6F3F0">
                      <a:alpha val="0"/>
                    </a:srgbClr>
                  </a:solidFill>
                </a:ln>
                <a:solidFill>
                  <a:srgbClr val="F6F3F0">
                    <a:alpha val="80000"/>
                  </a:srgbClr>
                </a:solidFill>
                <a:effectLst>
                  <a:outerShdw blurRad="50800" dist="38100" dir="2700000" algn="tl" rotWithShape="0">
                    <a:srgbClr val="453927">
                      <a:alpha val="20000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테이블 정의서</a:t>
            </a:r>
            <a:endParaRPr lang="en-US" altLang="ko-KR" sz="2400" b="1" spc="-100" dirty="0">
              <a:ln>
                <a:solidFill>
                  <a:srgbClr val="F6F3F0">
                    <a:alpha val="0"/>
                  </a:srgbClr>
                </a:solidFill>
              </a:ln>
              <a:solidFill>
                <a:srgbClr val="F6F3F0">
                  <a:alpha val="80000"/>
                </a:srgbClr>
              </a:solidFill>
              <a:effectLst>
                <a:outerShdw blurRad="50800" dist="38100" dir="2700000" algn="tl" rotWithShape="0">
                  <a:srgbClr val="453927">
                    <a:alpha val="20000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9" name="표 4">
            <a:extLst>
              <a:ext uri="{FF2B5EF4-FFF2-40B4-BE49-F238E27FC236}">
                <a16:creationId xmlns:a16="http://schemas.microsoft.com/office/drawing/2014/main" id="{5E076C69-B119-459E-923C-11BEB48020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2932055"/>
              </p:ext>
            </p:extLst>
          </p:nvPr>
        </p:nvGraphicFramePr>
        <p:xfrm>
          <a:off x="336884" y="646400"/>
          <a:ext cx="11518231" cy="621160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782950">
                  <a:extLst>
                    <a:ext uri="{9D8B030D-6E8A-4147-A177-3AD203B41FA5}">
                      <a16:colId xmlns:a16="http://schemas.microsoft.com/office/drawing/2014/main" val="2009814927"/>
                    </a:ext>
                  </a:extLst>
                </a:gridCol>
                <a:gridCol w="3004285">
                  <a:extLst>
                    <a:ext uri="{9D8B030D-6E8A-4147-A177-3AD203B41FA5}">
                      <a16:colId xmlns:a16="http://schemas.microsoft.com/office/drawing/2014/main" val="3673511719"/>
                    </a:ext>
                  </a:extLst>
                </a:gridCol>
                <a:gridCol w="1617174">
                  <a:extLst>
                    <a:ext uri="{9D8B030D-6E8A-4147-A177-3AD203B41FA5}">
                      <a16:colId xmlns:a16="http://schemas.microsoft.com/office/drawing/2014/main" val="1484982371"/>
                    </a:ext>
                  </a:extLst>
                </a:gridCol>
                <a:gridCol w="1460687">
                  <a:extLst>
                    <a:ext uri="{9D8B030D-6E8A-4147-A177-3AD203B41FA5}">
                      <a16:colId xmlns:a16="http://schemas.microsoft.com/office/drawing/2014/main" val="3848216424"/>
                    </a:ext>
                  </a:extLst>
                </a:gridCol>
                <a:gridCol w="466158">
                  <a:extLst>
                    <a:ext uri="{9D8B030D-6E8A-4147-A177-3AD203B41FA5}">
                      <a16:colId xmlns:a16="http://schemas.microsoft.com/office/drawing/2014/main" val="3988716584"/>
                    </a:ext>
                  </a:extLst>
                </a:gridCol>
                <a:gridCol w="739772">
                  <a:extLst>
                    <a:ext uri="{9D8B030D-6E8A-4147-A177-3AD203B41FA5}">
                      <a16:colId xmlns:a16="http://schemas.microsoft.com/office/drawing/2014/main" val="3743073342"/>
                    </a:ext>
                  </a:extLst>
                </a:gridCol>
                <a:gridCol w="167091">
                  <a:extLst>
                    <a:ext uri="{9D8B030D-6E8A-4147-A177-3AD203B41FA5}">
                      <a16:colId xmlns:a16="http://schemas.microsoft.com/office/drawing/2014/main" val="1667571034"/>
                    </a:ext>
                  </a:extLst>
                </a:gridCol>
                <a:gridCol w="1260838">
                  <a:extLst>
                    <a:ext uri="{9D8B030D-6E8A-4147-A177-3AD203B41FA5}">
                      <a16:colId xmlns:a16="http://schemas.microsoft.com/office/drawing/2014/main" val="2101218734"/>
                    </a:ext>
                  </a:extLst>
                </a:gridCol>
                <a:gridCol w="1376319">
                  <a:extLst>
                    <a:ext uri="{9D8B030D-6E8A-4147-A177-3AD203B41FA5}">
                      <a16:colId xmlns:a16="http://schemas.microsoft.com/office/drawing/2014/main" val="3033565907"/>
                    </a:ext>
                  </a:extLst>
                </a:gridCol>
                <a:gridCol w="642957">
                  <a:extLst>
                    <a:ext uri="{9D8B030D-6E8A-4147-A177-3AD203B41FA5}">
                      <a16:colId xmlns:a16="http://schemas.microsoft.com/office/drawing/2014/main" val="2298660572"/>
                    </a:ext>
                  </a:extLst>
                </a:gridCol>
              </a:tblGrid>
              <a:tr h="443686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500" dirty="0" err="1"/>
                        <a:t>엔티티명</a:t>
                      </a:r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  </a:t>
                      </a:r>
                      <a:r>
                        <a:rPr lang="ko-KR" altLang="en-US" sz="1500" dirty="0"/>
                        <a:t>게시판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500" dirty="0"/>
                        <a:t>작성일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/>
                        <a:t>  2021</a:t>
                      </a:r>
                      <a:r>
                        <a:rPr lang="ko-KR" altLang="en-US" sz="1500" dirty="0"/>
                        <a:t>년 </a:t>
                      </a:r>
                      <a:r>
                        <a:rPr lang="en-US" altLang="ko-KR" sz="1500" dirty="0"/>
                        <a:t>03</a:t>
                      </a:r>
                      <a:r>
                        <a:rPr lang="ko-KR" altLang="en-US" sz="1500" dirty="0"/>
                        <a:t>월 </a:t>
                      </a:r>
                      <a:r>
                        <a:rPr lang="en-US" altLang="ko-KR" sz="1500" dirty="0"/>
                        <a:t>11</a:t>
                      </a:r>
                      <a:r>
                        <a:rPr lang="ko-KR" altLang="en-US" sz="1500" dirty="0"/>
                        <a:t>일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2021</a:t>
                      </a:r>
                      <a:r>
                        <a:rPr lang="ko-KR" altLang="en-US" dirty="0"/>
                        <a:t>년 </a:t>
                      </a:r>
                      <a:r>
                        <a:rPr lang="en-US" altLang="ko-KR" dirty="0"/>
                        <a:t>03</a:t>
                      </a:r>
                      <a:r>
                        <a:rPr lang="ko-KR" altLang="en-US" dirty="0"/>
                        <a:t>월 </a:t>
                      </a:r>
                      <a:r>
                        <a:rPr lang="en-US" altLang="ko-KR" dirty="0"/>
                        <a:t>11</a:t>
                      </a:r>
                      <a:r>
                        <a:rPr lang="ko-KR" altLang="en-US" dirty="0"/>
                        <a:t>일</a:t>
                      </a:r>
                    </a:p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5965021"/>
                  </a:ext>
                </a:extLst>
              </a:tr>
              <a:tr h="443686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500" dirty="0"/>
                        <a:t>테이블명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  BOARD</a:t>
                      </a:r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500" dirty="0"/>
                        <a:t>작성자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  </a:t>
                      </a:r>
                      <a:r>
                        <a:rPr lang="ko-KR" altLang="en-US" sz="1500" dirty="0" err="1"/>
                        <a:t>김진하</a:t>
                      </a:r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7388074"/>
                  </a:ext>
                </a:extLst>
              </a:tr>
              <a:tr h="443686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500" dirty="0"/>
                        <a:t>테이블 설명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 </a:t>
                      </a:r>
                      <a:r>
                        <a:rPr lang="ko-KR" altLang="en-US" sz="1500" dirty="0"/>
                        <a:t> 게시판</a:t>
                      </a:r>
                      <a:r>
                        <a:rPr lang="en-US" altLang="ko-KR" sz="1500" dirty="0"/>
                        <a:t>(</a:t>
                      </a:r>
                      <a:r>
                        <a:rPr lang="ko-KR" altLang="en-US" sz="1500" dirty="0"/>
                        <a:t>후기</a:t>
                      </a:r>
                      <a:r>
                        <a:rPr lang="en-US" altLang="ko-KR" sz="1500" dirty="0"/>
                        <a:t>, </a:t>
                      </a:r>
                      <a:r>
                        <a:rPr lang="ko-KR" altLang="en-US" sz="1500" dirty="0"/>
                        <a:t>신규</a:t>
                      </a:r>
                      <a:r>
                        <a:rPr lang="en-US" altLang="ko-KR" sz="1500" dirty="0"/>
                        <a:t>, FAQ, </a:t>
                      </a:r>
                      <a:r>
                        <a:rPr lang="ko-KR" altLang="en-US" sz="1500" dirty="0"/>
                        <a:t>공지사항</a:t>
                      </a:r>
                      <a:r>
                        <a:rPr lang="en-US" altLang="ko-KR" sz="1500" dirty="0"/>
                        <a:t>)</a:t>
                      </a:r>
                      <a:r>
                        <a:rPr lang="ko-KR" altLang="en-US" sz="1500" dirty="0"/>
                        <a:t>에 대한 정보를 관리한다</a:t>
                      </a:r>
                      <a:r>
                        <a:rPr lang="en-US" altLang="ko-KR" sz="1500" dirty="0"/>
                        <a:t>.</a:t>
                      </a:r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2894940"/>
                  </a:ext>
                </a:extLst>
              </a:tr>
              <a:tr h="4436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번호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/>
                        <a:t>컬럼명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/>
                        <a:t>속성명</a:t>
                      </a:r>
                      <a:endParaRPr lang="ko-KR" altLang="en-US" sz="15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500"/>
                        <a:t>데이터타입</a:t>
                      </a:r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NULL</a:t>
                      </a:r>
                      <a:r>
                        <a:rPr lang="ko-KR" altLang="en-US" dirty="0"/>
                        <a:t>여부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길이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NULL</a:t>
                      </a:r>
                      <a:r>
                        <a:rPr lang="ko-KR" altLang="en-US" sz="1500" dirty="0"/>
                        <a:t>여부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기본값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기본값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KEY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868753"/>
                  </a:ext>
                </a:extLst>
              </a:tr>
              <a:tr h="4436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1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BOARD_NO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게시판 번호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NUMBER</a:t>
                      </a:r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NOT NULL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200</a:t>
                      </a:r>
                      <a:endParaRPr lang="ko-KR" altLang="en-US" sz="15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/>
                        <a:t>NOT NULL</a:t>
                      </a:r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PK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66377"/>
                  </a:ext>
                </a:extLst>
              </a:tr>
              <a:tr h="4436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2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BOARD_TITLE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게시판 제목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/>
                        <a:t>VARCHAR2</a:t>
                      </a:r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20</a:t>
                      </a:r>
                      <a:endParaRPr lang="ko-KR" altLang="en-US" sz="15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029376"/>
                  </a:ext>
                </a:extLst>
              </a:tr>
              <a:tr h="4436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3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BOARD_WRITER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게시판 작성자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/>
                        <a:t>VARCHAR2</a:t>
                      </a:r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4000</a:t>
                      </a:r>
                      <a:endParaRPr lang="ko-KR" altLang="en-US" sz="15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NOT NULL</a:t>
                      </a:r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FK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8192923"/>
                  </a:ext>
                </a:extLst>
              </a:tr>
              <a:tr h="4436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4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BOARD_CONTENT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게시판 내용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VARCHAR2</a:t>
                      </a:r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3189489"/>
                  </a:ext>
                </a:extLst>
              </a:tr>
              <a:tr h="4436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5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BOARD_ENROLL_DATE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게시판 등록일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/>
                        <a:t>DATE</a:t>
                      </a:r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SYSDATE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5993843"/>
                  </a:ext>
                </a:extLst>
              </a:tr>
              <a:tr h="4436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6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BOARD_READ_COUNT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게시판 조회수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/>
                        <a:t>NUMBER</a:t>
                      </a:r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200</a:t>
                      </a:r>
                      <a:endParaRPr lang="ko-KR" altLang="en-US" sz="15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0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8464114"/>
                  </a:ext>
                </a:extLst>
              </a:tr>
              <a:tr h="4436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7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BOARD_ORIGINAL_FILENAME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원본 파일명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VARCHAR2</a:t>
                      </a:r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200</a:t>
                      </a:r>
                      <a:endParaRPr lang="ko-KR" altLang="en-US" sz="15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9946517"/>
                  </a:ext>
                </a:extLst>
              </a:tr>
              <a:tr h="4436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8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BOARD_RENAMED_FILENAME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변경 파일명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VARCHAR2</a:t>
                      </a:r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1</a:t>
                      </a:r>
                      <a:endParaRPr lang="ko-KR" altLang="en-US" sz="15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NOT NULL</a:t>
                      </a:r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4589290"/>
                  </a:ext>
                </a:extLst>
              </a:tr>
              <a:tr h="4436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9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BOARD_CATEGORY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게시판 카테고리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CHAR</a:t>
                      </a:r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1</a:t>
                      </a:r>
                      <a:endParaRPr lang="ko-KR" altLang="en-US" sz="15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2034051"/>
                  </a:ext>
                </a:extLst>
              </a:tr>
              <a:tr h="4436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10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BOARD_DEL_FLAG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게시판 삭제여부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/>
                        <a:t>CHAR</a:t>
                      </a:r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NULL</a:t>
                      </a:r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N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003550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D1DD19B0-99B2-463F-8026-AC5A6EB8B0F6}"/>
              </a:ext>
            </a:extLst>
          </p:cNvPr>
          <p:cNvSpPr txBox="1"/>
          <p:nvPr/>
        </p:nvSpPr>
        <p:spPr>
          <a:xfrm>
            <a:off x="336884" y="83965"/>
            <a:ext cx="1512168" cy="491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2400" b="1" spc="-100" dirty="0">
                <a:ln>
                  <a:solidFill>
                    <a:srgbClr val="F6F3F0">
                      <a:alpha val="0"/>
                    </a:srgbClr>
                  </a:solidFill>
                </a:ln>
                <a:solidFill>
                  <a:srgbClr val="F6F3F0">
                    <a:alpha val="80000"/>
                  </a:srgbClr>
                </a:solidFill>
                <a:effectLst>
                  <a:outerShdw blurRad="50800" dist="38100" dir="2700000" algn="tl" rotWithShape="0">
                    <a:srgbClr val="453927">
                      <a:alpha val="20000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게시판</a:t>
            </a:r>
            <a:endParaRPr lang="en-US" altLang="ko-KR" sz="2400" b="1" spc="-100" dirty="0">
              <a:ln>
                <a:solidFill>
                  <a:srgbClr val="F6F3F0">
                    <a:alpha val="0"/>
                  </a:srgbClr>
                </a:solidFill>
              </a:ln>
              <a:solidFill>
                <a:srgbClr val="F6F3F0">
                  <a:alpha val="80000"/>
                </a:srgbClr>
              </a:solidFill>
              <a:effectLst>
                <a:outerShdw blurRad="50800" dist="38100" dir="2700000" algn="tl" rotWithShape="0">
                  <a:srgbClr val="453927">
                    <a:alpha val="20000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522326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118911" y="737701"/>
            <a:ext cx="2877711" cy="3383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ko-KR" sz="1400" b="1" spc="-100" dirty="0">
                <a:ln>
                  <a:solidFill>
                    <a:srgbClr val="F6F3F0">
                      <a:alpha val="0"/>
                    </a:srgbClr>
                  </a:solidFill>
                </a:ln>
                <a:solidFill>
                  <a:srgbClr val="F6F3F0">
                    <a:alpha val="80000"/>
                  </a:srgbClr>
                </a:solidFill>
                <a:effectLst>
                  <a:outerShdw blurRad="50800" dist="38100" dir="2700000" algn="tl" rotWithShape="0">
                    <a:srgbClr val="453927">
                      <a:alpha val="20000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ERD</a:t>
            </a:r>
            <a:r>
              <a:rPr lang="ko-KR" altLang="en-US" sz="1400" b="1" spc="-100" dirty="0">
                <a:ln>
                  <a:solidFill>
                    <a:srgbClr val="F6F3F0">
                      <a:alpha val="0"/>
                    </a:srgbClr>
                  </a:solidFill>
                </a:ln>
                <a:solidFill>
                  <a:srgbClr val="F6F3F0">
                    <a:alpha val="80000"/>
                  </a:srgbClr>
                </a:solidFill>
                <a:effectLst>
                  <a:outerShdw blurRad="50800" dist="38100" dir="2700000" algn="tl" rotWithShape="0">
                    <a:srgbClr val="453927">
                      <a:alpha val="20000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구조 </a:t>
            </a:r>
            <a:r>
              <a:rPr lang="en-US" altLang="ko-KR" sz="1400" b="1" spc="-100" dirty="0">
                <a:ln>
                  <a:solidFill>
                    <a:srgbClr val="F6F3F0">
                      <a:alpha val="0"/>
                    </a:srgbClr>
                  </a:solidFill>
                </a:ln>
                <a:solidFill>
                  <a:srgbClr val="F6F3F0">
                    <a:alpha val="80000"/>
                  </a:srgbClr>
                </a:solidFill>
                <a:effectLst>
                  <a:outerShdw blurRad="50800" dist="38100" dir="2700000" algn="tl" rotWithShape="0">
                    <a:srgbClr val="453927">
                      <a:alpha val="20000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400" b="1" spc="-100" dirty="0">
                <a:ln>
                  <a:solidFill>
                    <a:srgbClr val="F6F3F0">
                      <a:alpha val="0"/>
                    </a:srgbClr>
                  </a:solidFill>
                </a:ln>
                <a:solidFill>
                  <a:srgbClr val="F6F3F0">
                    <a:alpha val="80000"/>
                  </a:srgbClr>
                </a:solidFill>
                <a:effectLst>
                  <a:outerShdw blurRad="50800" dist="38100" dir="2700000" algn="tl" rotWithShape="0">
                    <a:srgbClr val="453927">
                      <a:alpha val="20000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논리</a:t>
            </a:r>
            <a:r>
              <a:rPr lang="en-US" altLang="ko-KR" sz="1400" b="1" spc="-100" dirty="0">
                <a:ln>
                  <a:solidFill>
                    <a:srgbClr val="F6F3F0">
                      <a:alpha val="0"/>
                    </a:srgbClr>
                  </a:solidFill>
                </a:ln>
                <a:solidFill>
                  <a:srgbClr val="F6F3F0">
                    <a:alpha val="80000"/>
                  </a:srgbClr>
                </a:solidFill>
                <a:effectLst>
                  <a:outerShdw blurRad="50800" dist="38100" dir="2700000" algn="tl" rotWithShape="0">
                    <a:srgbClr val="453927">
                      <a:alpha val="20000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 </a:t>
            </a:r>
            <a:r>
              <a:rPr lang="ko-KR" altLang="en-US" sz="1400" b="1" spc="-100" dirty="0">
                <a:ln>
                  <a:solidFill>
                    <a:srgbClr val="F6F3F0">
                      <a:alpha val="0"/>
                    </a:srgbClr>
                  </a:solidFill>
                </a:ln>
                <a:solidFill>
                  <a:srgbClr val="F6F3F0">
                    <a:alpha val="80000"/>
                  </a:srgbClr>
                </a:solidFill>
                <a:effectLst>
                  <a:outerShdw blurRad="50800" dist="38100" dir="2700000" algn="tl" rotWithShape="0">
                    <a:srgbClr val="453927">
                      <a:alpha val="20000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최대한 크게 넣어주세요</a:t>
            </a:r>
            <a:endParaRPr lang="en-US" altLang="ko-KR" sz="1400" b="1" spc="-100" dirty="0">
              <a:ln>
                <a:solidFill>
                  <a:srgbClr val="F6F3F0">
                    <a:alpha val="0"/>
                  </a:srgbClr>
                </a:solidFill>
              </a:ln>
              <a:solidFill>
                <a:srgbClr val="F6F3F0">
                  <a:alpha val="80000"/>
                </a:srgbClr>
              </a:solidFill>
              <a:effectLst>
                <a:outerShdw blurRad="50800" dist="38100" dir="2700000" algn="tl" rotWithShape="0">
                  <a:srgbClr val="453927">
                    <a:alpha val="20000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22" name="직선 연결선 21"/>
          <p:cNvCxnSpPr>
            <a:cxnSpLocks/>
          </p:cNvCxnSpPr>
          <p:nvPr/>
        </p:nvCxnSpPr>
        <p:spPr>
          <a:xfrm flipV="1">
            <a:off x="-168696" y="610036"/>
            <a:ext cx="12360696" cy="22316"/>
          </a:xfrm>
          <a:prstGeom prst="line">
            <a:avLst/>
          </a:prstGeom>
          <a:ln w="12700">
            <a:solidFill>
              <a:srgbClr val="DCE2E8">
                <a:alpha val="90000"/>
              </a:srgbClr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3B55D69-C6F3-40D3-B3AF-6E8C78D99344}"/>
              </a:ext>
            </a:extLst>
          </p:cNvPr>
          <p:cNvSpPr/>
          <p:nvPr/>
        </p:nvSpPr>
        <p:spPr>
          <a:xfrm>
            <a:off x="767408" y="1052736"/>
            <a:ext cx="10657184" cy="54279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9FA72FE-F0EF-4E38-AEA5-268CDCD9979E}"/>
              </a:ext>
            </a:extLst>
          </p:cNvPr>
          <p:cNvSpPr txBox="1"/>
          <p:nvPr/>
        </p:nvSpPr>
        <p:spPr>
          <a:xfrm>
            <a:off x="10141439" y="83197"/>
            <a:ext cx="2050561" cy="4918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ko-KR" altLang="en-US" sz="2400" b="1" spc="-100" dirty="0">
                <a:ln>
                  <a:solidFill>
                    <a:srgbClr val="F6F3F0">
                      <a:alpha val="0"/>
                    </a:srgbClr>
                  </a:solidFill>
                </a:ln>
                <a:solidFill>
                  <a:srgbClr val="F6F3F0">
                    <a:alpha val="80000"/>
                  </a:srgbClr>
                </a:solidFill>
                <a:effectLst>
                  <a:outerShdw blurRad="50800" dist="38100" dir="2700000" algn="tl" rotWithShape="0">
                    <a:srgbClr val="453927">
                      <a:alpha val="20000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테이블 정의서</a:t>
            </a:r>
            <a:endParaRPr lang="en-US" altLang="ko-KR" sz="2400" b="1" spc="-100" dirty="0">
              <a:ln>
                <a:solidFill>
                  <a:srgbClr val="F6F3F0">
                    <a:alpha val="0"/>
                  </a:srgbClr>
                </a:solidFill>
              </a:ln>
              <a:solidFill>
                <a:srgbClr val="F6F3F0">
                  <a:alpha val="80000"/>
                </a:srgbClr>
              </a:solidFill>
              <a:effectLst>
                <a:outerShdw blurRad="50800" dist="38100" dir="2700000" algn="tl" rotWithShape="0">
                  <a:srgbClr val="453927">
                    <a:alpha val="20000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9" name="표 4">
            <a:extLst>
              <a:ext uri="{FF2B5EF4-FFF2-40B4-BE49-F238E27FC236}">
                <a16:creationId xmlns:a16="http://schemas.microsoft.com/office/drawing/2014/main" id="{4E34816D-176A-4FDF-978D-E0509445B7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5817823"/>
              </p:ext>
            </p:extLst>
          </p:nvPr>
        </p:nvGraphicFramePr>
        <p:xfrm>
          <a:off x="0" y="689433"/>
          <a:ext cx="12192000" cy="69494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827145">
                  <a:extLst>
                    <a:ext uri="{9D8B030D-6E8A-4147-A177-3AD203B41FA5}">
                      <a16:colId xmlns:a16="http://schemas.microsoft.com/office/drawing/2014/main" val="2009814927"/>
                    </a:ext>
                  </a:extLst>
                </a:gridCol>
                <a:gridCol w="3173866">
                  <a:extLst>
                    <a:ext uri="{9D8B030D-6E8A-4147-A177-3AD203B41FA5}">
                      <a16:colId xmlns:a16="http://schemas.microsoft.com/office/drawing/2014/main" val="3673511719"/>
                    </a:ext>
                  </a:extLst>
                </a:gridCol>
                <a:gridCol w="1708456">
                  <a:extLst>
                    <a:ext uri="{9D8B030D-6E8A-4147-A177-3AD203B41FA5}">
                      <a16:colId xmlns:a16="http://schemas.microsoft.com/office/drawing/2014/main" val="1484982371"/>
                    </a:ext>
                  </a:extLst>
                </a:gridCol>
                <a:gridCol w="1543137">
                  <a:extLst>
                    <a:ext uri="{9D8B030D-6E8A-4147-A177-3AD203B41FA5}">
                      <a16:colId xmlns:a16="http://schemas.microsoft.com/office/drawing/2014/main" val="3848216424"/>
                    </a:ext>
                  </a:extLst>
                </a:gridCol>
                <a:gridCol w="492470">
                  <a:extLst>
                    <a:ext uri="{9D8B030D-6E8A-4147-A177-3AD203B41FA5}">
                      <a16:colId xmlns:a16="http://schemas.microsoft.com/office/drawing/2014/main" val="3988716584"/>
                    </a:ext>
                  </a:extLst>
                </a:gridCol>
                <a:gridCol w="781529">
                  <a:extLst>
                    <a:ext uri="{9D8B030D-6E8A-4147-A177-3AD203B41FA5}">
                      <a16:colId xmlns:a16="http://schemas.microsoft.com/office/drawing/2014/main" val="3743073342"/>
                    </a:ext>
                  </a:extLst>
                </a:gridCol>
                <a:gridCol w="200131">
                  <a:extLst>
                    <a:ext uri="{9D8B030D-6E8A-4147-A177-3AD203B41FA5}">
                      <a16:colId xmlns:a16="http://schemas.microsoft.com/office/drawing/2014/main" val="1667571034"/>
                    </a:ext>
                  </a:extLst>
                </a:gridCol>
                <a:gridCol w="1332008">
                  <a:extLst>
                    <a:ext uri="{9D8B030D-6E8A-4147-A177-3AD203B41FA5}">
                      <a16:colId xmlns:a16="http://schemas.microsoft.com/office/drawing/2014/main" val="2101218734"/>
                    </a:ext>
                  </a:extLst>
                </a:gridCol>
                <a:gridCol w="1454007">
                  <a:extLst>
                    <a:ext uri="{9D8B030D-6E8A-4147-A177-3AD203B41FA5}">
                      <a16:colId xmlns:a16="http://schemas.microsoft.com/office/drawing/2014/main" val="3033565907"/>
                    </a:ext>
                  </a:extLst>
                </a:gridCol>
                <a:gridCol w="679251">
                  <a:extLst>
                    <a:ext uri="{9D8B030D-6E8A-4147-A177-3AD203B41FA5}">
                      <a16:colId xmlns:a16="http://schemas.microsoft.com/office/drawing/2014/main" val="2298660572"/>
                    </a:ext>
                  </a:extLst>
                </a:gridCol>
              </a:tblGrid>
              <a:tr h="187028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500" dirty="0" err="1"/>
                        <a:t>엔티티명</a:t>
                      </a:r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  </a:t>
                      </a:r>
                      <a:r>
                        <a:rPr lang="ko-KR" altLang="en-US" sz="1500" dirty="0"/>
                        <a:t>체험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500" dirty="0"/>
                        <a:t>작성일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/>
                        <a:t>  2021</a:t>
                      </a:r>
                      <a:r>
                        <a:rPr lang="ko-KR" altLang="en-US" sz="1500" dirty="0"/>
                        <a:t>년 </a:t>
                      </a:r>
                      <a:r>
                        <a:rPr lang="en-US" altLang="ko-KR" sz="1500" dirty="0"/>
                        <a:t>03</a:t>
                      </a:r>
                      <a:r>
                        <a:rPr lang="ko-KR" altLang="en-US" sz="1500" dirty="0"/>
                        <a:t>월 </a:t>
                      </a:r>
                      <a:r>
                        <a:rPr lang="en-US" altLang="ko-KR" sz="1500" dirty="0"/>
                        <a:t>11</a:t>
                      </a:r>
                      <a:r>
                        <a:rPr lang="ko-KR" altLang="en-US" sz="1500" dirty="0"/>
                        <a:t>일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2021</a:t>
                      </a:r>
                      <a:r>
                        <a:rPr lang="ko-KR" altLang="en-US" dirty="0"/>
                        <a:t>년 </a:t>
                      </a:r>
                      <a:r>
                        <a:rPr lang="en-US" altLang="ko-KR" dirty="0"/>
                        <a:t>03</a:t>
                      </a:r>
                      <a:r>
                        <a:rPr lang="ko-KR" altLang="en-US" dirty="0"/>
                        <a:t>월 </a:t>
                      </a:r>
                      <a:r>
                        <a:rPr lang="en-US" altLang="ko-KR" dirty="0"/>
                        <a:t>11</a:t>
                      </a:r>
                      <a:r>
                        <a:rPr lang="ko-KR" altLang="en-US" dirty="0"/>
                        <a:t>일</a:t>
                      </a:r>
                    </a:p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5965021"/>
                  </a:ext>
                </a:extLst>
              </a:tr>
              <a:tr h="187028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500" dirty="0"/>
                        <a:t>테이블명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  PLAY</a:t>
                      </a:r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500" dirty="0"/>
                        <a:t>작성자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  </a:t>
                      </a:r>
                      <a:r>
                        <a:rPr lang="ko-KR" altLang="en-US" sz="1500" dirty="0" err="1"/>
                        <a:t>김진하</a:t>
                      </a:r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7388074"/>
                  </a:ext>
                </a:extLst>
              </a:tr>
              <a:tr h="187028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500" dirty="0"/>
                        <a:t>테이블 설명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  </a:t>
                      </a:r>
                      <a:r>
                        <a:rPr lang="ko-KR" altLang="en-US" sz="1500" dirty="0"/>
                        <a:t>체험에 대한 정보를 관리한다</a:t>
                      </a:r>
                      <a:r>
                        <a:rPr lang="en-US" altLang="ko-KR" sz="1500" dirty="0"/>
                        <a:t>.</a:t>
                      </a:r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2894940"/>
                  </a:ext>
                </a:extLst>
              </a:tr>
              <a:tr h="1870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번호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/>
                        <a:t>컬럼명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/>
                        <a:t>속성명</a:t>
                      </a:r>
                      <a:endParaRPr lang="ko-KR" altLang="en-US" sz="15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데이터타입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NULL</a:t>
                      </a:r>
                      <a:r>
                        <a:rPr lang="ko-KR" altLang="en-US" dirty="0"/>
                        <a:t>여부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길이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NULL</a:t>
                      </a:r>
                      <a:r>
                        <a:rPr lang="ko-KR" altLang="en-US" sz="1500" dirty="0"/>
                        <a:t>여부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기본값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기본값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KEY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868753"/>
                  </a:ext>
                </a:extLst>
              </a:tr>
              <a:tr h="1870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1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PLAY_ID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아이디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VARCHAR2</a:t>
                      </a:r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NOT NULL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20</a:t>
                      </a:r>
                      <a:endParaRPr lang="ko-KR" altLang="en-US" sz="15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NOT NULL</a:t>
                      </a:r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PK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66377"/>
                  </a:ext>
                </a:extLst>
              </a:tr>
              <a:tr h="1870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2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COMPANY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회사명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/>
                        <a:t>VARCHAR2</a:t>
                      </a:r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50</a:t>
                      </a:r>
                      <a:endParaRPr lang="ko-KR" altLang="en-US" sz="15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/>
                        <a:t>NOT NULL</a:t>
                      </a:r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029376"/>
                  </a:ext>
                </a:extLst>
              </a:tr>
              <a:tr h="1870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3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THUMBNAIL_ORIGINAL_FILENAME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원본 파일명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/>
                        <a:t>VARCHAR2</a:t>
                      </a:r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200</a:t>
                      </a:r>
                      <a:endParaRPr lang="ko-KR" altLang="en-US" sz="15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8192923"/>
                  </a:ext>
                </a:extLst>
              </a:tr>
              <a:tr h="3206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4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THUMBNAIL_RENAMED_FILENAME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변경 파일명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VARCHAR2</a:t>
                      </a:r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200</a:t>
                      </a:r>
                      <a:endParaRPr lang="ko-KR" altLang="en-US" sz="15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3189489"/>
                  </a:ext>
                </a:extLst>
              </a:tr>
              <a:tr h="1870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5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PLAY_NAME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이름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/>
                        <a:t>VARCHAR2</a:t>
                      </a:r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100</a:t>
                      </a:r>
                      <a:endParaRPr lang="ko-KR" altLang="en-US" sz="15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/>
                        <a:t>NOT NULL</a:t>
                      </a:r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5993843"/>
                  </a:ext>
                </a:extLst>
              </a:tr>
              <a:tr h="1870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6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PLAY_SCORE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/>
                        <a:t>별점</a:t>
                      </a:r>
                      <a:endParaRPr lang="ko-KR" altLang="en-US" sz="15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/>
                        <a:t>NUMBER</a:t>
                      </a:r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NOT NULL</a:t>
                      </a:r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8464114"/>
                  </a:ext>
                </a:extLst>
              </a:tr>
              <a:tr h="1870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7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PLAY_LOC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간단한 주소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VARCHAR2</a:t>
                      </a:r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50</a:t>
                      </a:r>
                      <a:endParaRPr lang="ko-KR" altLang="en-US" sz="15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NOT NULL</a:t>
                      </a:r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9946517"/>
                  </a:ext>
                </a:extLst>
              </a:tr>
              <a:tr h="1870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8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PLAY_ADDR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상세한 주소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VARCHAR2</a:t>
                      </a:r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200</a:t>
                      </a:r>
                      <a:endParaRPr lang="ko-KR" altLang="en-US" sz="15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NOT NULL</a:t>
                      </a:r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4589290"/>
                  </a:ext>
                </a:extLst>
              </a:tr>
              <a:tr h="1870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9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PLAY_PRICE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가격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NUMBER</a:t>
                      </a:r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NOT NULL</a:t>
                      </a:r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2034051"/>
                  </a:ext>
                </a:extLst>
              </a:tr>
              <a:tr h="1870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10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PLAY_TIME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체험시간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/>
                        <a:t>NUMBER</a:t>
                      </a:r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NOT NULL</a:t>
                      </a:r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003550"/>
                  </a:ext>
                </a:extLst>
              </a:tr>
              <a:tr h="1870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11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PLAY_AVAIL_COUNT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가용인원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/>
                        <a:t>NUMBER</a:t>
                      </a:r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NOT NULL</a:t>
                      </a:r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9724590"/>
                  </a:ext>
                </a:extLst>
              </a:tr>
              <a:tr h="1870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12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PLAY_LANGUAGE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언어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VARCHAR2</a:t>
                      </a:r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30</a:t>
                      </a:r>
                      <a:endParaRPr lang="ko-KR" altLang="en-US" sz="15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NOT NULL</a:t>
                      </a:r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9977163"/>
                  </a:ext>
                </a:extLst>
              </a:tr>
              <a:tr h="1870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13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PLAY_NOTE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설명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VARCHAR2</a:t>
                      </a:r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1000</a:t>
                      </a:r>
                      <a:endParaRPr lang="ko-KR" altLang="en-US" sz="15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NOT NULL</a:t>
                      </a:r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7804555"/>
                  </a:ext>
                </a:extLst>
              </a:tr>
              <a:tr h="1870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14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PLAY_FOOD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음식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VARCHAR2</a:t>
                      </a:r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200</a:t>
                      </a:r>
                      <a:endParaRPr lang="ko-KR" altLang="en-US" sz="15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G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3314934"/>
                  </a:ext>
                </a:extLst>
              </a:tr>
              <a:tr h="1870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15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PLAY_EQUIPMENT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준비물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VARCHAR2</a:t>
                      </a:r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200</a:t>
                      </a:r>
                      <a:endParaRPr lang="ko-KR" altLang="en-US" sz="15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1074209"/>
                  </a:ext>
                </a:extLst>
              </a:tr>
              <a:tr h="1870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16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PLAY_TRANSPORT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오시는 길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VARCHAR2</a:t>
                      </a:r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200</a:t>
                      </a:r>
                      <a:endParaRPr lang="ko-KR" altLang="en-US" sz="15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9776986"/>
                  </a:ext>
                </a:extLst>
              </a:tr>
              <a:tr h="1870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17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PLAY_DEL_FLAG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삭제 여부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CHAR</a:t>
                      </a:r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1</a:t>
                      </a:r>
                      <a:endParaRPr lang="ko-KR" altLang="en-US" sz="15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N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8962181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4F0D9F78-6782-4081-8332-922903C82604}"/>
              </a:ext>
            </a:extLst>
          </p:cNvPr>
          <p:cNvSpPr txBox="1"/>
          <p:nvPr/>
        </p:nvSpPr>
        <p:spPr>
          <a:xfrm>
            <a:off x="336884" y="83965"/>
            <a:ext cx="1512168" cy="491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2400" b="1" spc="-100" dirty="0">
                <a:ln>
                  <a:solidFill>
                    <a:srgbClr val="F6F3F0">
                      <a:alpha val="0"/>
                    </a:srgbClr>
                  </a:solidFill>
                </a:ln>
                <a:solidFill>
                  <a:srgbClr val="F6F3F0">
                    <a:alpha val="80000"/>
                  </a:srgbClr>
                </a:solidFill>
                <a:effectLst>
                  <a:outerShdw blurRad="50800" dist="38100" dir="2700000" algn="tl" rotWithShape="0">
                    <a:srgbClr val="453927">
                      <a:alpha val="20000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체험</a:t>
            </a:r>
            <a:endParaRPr lang="en-US" altLang="ko-KR" sz="2400" b="1" spc="-100" dirty="0">
              <a:ln>
                <a:solidFill>
                  <a:srgbClr val="F6F3F0">
                    <a:alpha val="0"/>
                  </a:srgbClr>
                </a:solidFill>
              </a:ln>
              <a:solidFill>
                <a:srgbClr val="F6F3F0">
                  <a:alpha val="80000"/>
                </a:srgbClr>
              </a:solidFill>
              <a:effectLst>
                <a:outerShdw blurRad="50800" dist="38100" dir="2700000" algn="tl" rotWithShape="0">
                  <a:srgbClr val="453927">
                    <a:alpha val="20000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9093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118911" y="737701"/>
            <a:ext cx="2877711" cy="3383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ko-KR" sz="1400" b="1" spc="-100" dirty="0">
                <a:ln>
                  <a:solidFill>
                    <a:srgbClr val="F6F3F0">
                      <a:alpha val="0"/>
                    </a:srgbClr>
                  </a:solidFill>
                </a:ln>
                <a:solidFill>
                  <a:srgbClr val="F6F3F0">
                    <a:alpha val="80000"/>
                  </a:srgbClr>
                </a:solidFill>
                <a:effectLst>
                  <a:outerShdw blurRad="50800" dist="38100" dir="2700000" algn="tl" rotWithShape="0">
                    <a:srgbClr val="453927">
                      <a:alpha val="20000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ERD</a:t>
            </a:r>
            <a:r>
              <a:rPr lang="ko-KR" altLang="en-US" sz="1400" b="1" spc="-100" dirty="0">
                <a:ln>
                  <a:solidFill>
                    <a:srgbClr val="F6F3F0">
                      <a:alpha val="0"/>
                    </a:srgbClr>
                  </a:solidFill>
                </a:ln>
                <a:solidFill>
                  <a:srgbClr val="F6F3F0">
                    <a:alpha val="80000"/>
                  </a:srgbClr>
                </a:solidFill>
                <a:effectLst>
                  <a:outerShdw blurRad="50800" dist="38100" dir="2700000" algn="tl" rotWithShape="0">
                    <a:srgbClr val="453927">
                      <a:alpha val="20000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구조 </a:t>
            </a:r>
            <a:r>
              <a:rPr lang="en-US" altLang="ko-KR" sz="1400" b="1" spc="-100" dirty="0">
                <a:ln>
                  <a:solidFill>
                    <a:srgbClr val="F6F3F0">
                      <a:alpha val="0"/>
                    </a:srgbClr>
                  </a:solidFill>
                </a:ln>
                <a:solidFill>
                  <a:srgbClr val="F6F3F0">
                    <a:alpha val="80000"/>
                  </a:srgbClr>
                </a:solidFill>
                <a:effectLst>
                  <a:outerShdw blurRad="50800" dist="38100" dir="2700000" algn="tl" rotWithShape="0">
                    <a:srgbClr val="453927">
                      <a:alpha val="20000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400" b="1" spc="-100" dirty="0">
                <a:ln>
                  <a:solidFill>
                    <a:srgbClr val="F6F3F0">
                      <a:alpha val="0"/>
                    </a:srgbClr>
                  </a:solidFill>
                </a:ln>
                <a:solidFill>
                  <a:srgbClr val="F6F3F0">
                    <a:alpha val="80000"/>
                  </a:srgbClr>
                </a:solidFill>
                <a:effectLst>
                  <a:outerShdw blurRad="50800" dist="38100" dir="2700000" algn="tl" rotWithShape="0">
                    <a:srgbClr val="453927">
                      <a:alpha val="20000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논리</a:t>
            </a:r>
            <a:r>
              <a:rPr lang="en-US" altLang="ko-KR" sz="1400" b="1" spc="-100" dirty="0">
                <a:ln>
                  <a:solidFill>
                    <a:srgbClr val="F6F3F0">
                      <a:alpha val="0"/>
                    </a:srgbClr>
                  </a:solidFill>
                </a:ln>
                <a:solidFill>
                  <a:srgbClr val="F6F3F0">
                    <a:alpha val="80000"/>
                  </a:srgbClr>
                </a:solidFill>
                <a:effectLst>
                  <a:outerShdw blurRad="50800" dist="38100" dir="2700000" algn="tl" rotWithShape="0">
                    <a:srgbClr val="453927">
                      <a:alpha val="20000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 </a:t>
            </a:r>
            <a:r>
              <a:rPr lang="ko-KR" altLang="en-US" sz="1400" b="1" spc="-100" dirty="0">
                <a:ln>
                  <a:solidFill>
                    <a:srgbClr val="F6F3F0">
                      <a:alpha val="0"/>
                    </a:srgbClr>
                  </a:solidFill>
                </a:ln>
                <a:solidFill>
                  <a:srgbClr val="F6F3F0">
                    <a:alpha val="80000"/>
                  </a:srgbClr>
                </a:solidFill>
                <a:effectLst>
                  <a:outerShdw blurRad="50800" dist="38100" dir="2700000" algn="tl" rotWithShape="0">
                    <a:srgbClr val="453927">
                      <a:alpha val="20000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최대한 크게 넣어주세요</a:t>
            </a:r>
            <a:endParaRPr lang="en-US" altLang="ko-KR" sz="1400" b="1" spc="-100" dirty="0">
              <a:ln>
                <a:solidFill>
                  <a:srgbClr val="F6F3F0">
                    <a:alpha val="0"/>
                  </a:srgbClr>
                </a:solidFill>
              </a:ln>
              <a:solidFill>
                <a:srgbClr val="F6F3F0">
                  <a:alpha val="80000"/>
                </a:srgbClr>
              </a:solidFill>
              <a:effectLst>
                <a:outerShdw blurRad="50800" dist="38100" dir="2700000" algn="tl" rotWithShape="0">
                  <a:srgbClr val="453927">
                    <a:alpha val="20000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22" name="직선 연결선 21"/>
          <p:cNvCxnSpPr>
            <a:cxnSpLocks/>
          </p:cNvCxnSpPr>
          <p:nvPr/>
        </p:nvCxnSpPr>
        <p:spPr>
          <a:xfrm flipV="1">
            <a:off x="-168696" y="610036"/>
            <a:ext cx="12360696" cy="22316"/>
          </a:xfrm>
          <a:prstGeom prst="line">
            <a:avLst/>
          </a:prstGeom>
          <a:ln w="12700">
            <a:solidFill>
              <a:srgbClr val="DCE2E8">
                <a:alpha val="90000"/>
              </a:srgbClr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3B55D69-C6F3-40D3-B3AF-6E8C78D99344}"/>
              </a:ext>
            </a:extLst>
          </p:cNvPr>
          <p:cNvSpPr/>
          <p:nvPr/>
        </p:nvSpPr>
        <p:spPr>
          <a:xfrm>
            <a:off x="767408" y="1052736"/>
            <a:ext cx="10657184" cy="54279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9FA72FE-F0EF-4E38-AEA5-268CDCD9979E}"/>
              </a:ext>
            </a:extLst>
          </p:cNvPr>
          <p:cNvSpPr txBox="1"/>
          <p:nvPr/>
        </p:nvSpPr>
        <p:spPr>
          <a:xfrm>
            <a:off x="10141439" y="83197"/>
            <a:ext cx="2050561" cy="4918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ko-KR" altLang="en-US" sz="2400" b="1" spc="-100" dirty="0">
                <a:ln>
                  <a:solidFill>
                    <a:srgbClr val="F6F3F0">
                      <a:alpha val="0"/>
                    </a:srgbClr>
                  </a:solidFill>
                </a:ln>
                <a:solidFill>
                  <a:srgbClr val="F6F3F0">
                    <a:alpha val="80000"/>
                  </a:srgbClr>
                </a:solidFill>
                <a:effectLst>
                  <a:outerShdw blurRad="50800" dist="38100" dir="2700000" algn="tl" rotWithShape="0">
                    <a:srgbClr val="453927">
                      <a:alpha val="20000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테이블 정의서</a:t>
            </a:r>
            <a:endParaRPr lang="en-US" altLang="ko-KR" sz="2400" b="1" spc="-100" dirty="0">
              <a:ln>
                <a:solidFill>
                  <a:srgbClr val="F6F3F0">
                    <a:alpha val="0"/>
                  </a:srgbClr>
                </a:solidFill>
              </a:ln>
              <a:solidFill>
                <a:srgbClr val="F6F3F0">
                  <a:alpha val="80000"/>
                </a:srgbClr>
              </a:solidFill>
              <a:effectLst>
                <a:outerShdw blurRad="50800" dist="38100" dir="2700000" algn="tl" rotWithShape="0">
                  <a:srgbClr val="453927">
                    <a:alpha val="20000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9" name="표 4">
            <a:extLst>
              <a:ext uri="{FF2B5EF4-FFF2-40B4-BE49-F238E27FC236}">
                <a16:creationId xmlns:a16="http://schemas.microsoft.com/office/drawing/2014/main" id="{3D2C41EE-CA6F-415D-ABBC-C6246453B4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0950962"/>
              </p:ext>
            </p:extLst>
          </p:nvPr>
        </p:nvGraphicFramePr>
        <p:xfrm>
          <a:off x="167680" y="623779"/>
          <a:ext cx="11856640" cy="630675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805953">
                  <a:extLst>
                    <a:ext uri="{9D8B030D-6E8A-4147-A177-3AD203B41FA5}">
                      <a16:colId xmlns:a16="http://schemas.microsoft.com/office/drawing/2014/main" val="2009814927"/>
                    </a:ext>
                  </a:extLst>
                </a:gridCol>
                <a:gridCol w="3092552">
                  <a:extLst>
                    <a:ext uri="{9D8B030D-6E8A-4147-A177-3AD203B41FA5}">
                      <a16:colId xmlns:a16="http://schemas.microsoft.com/office/drawing/2014/main" val="3673511719"/>
                    </a:ext>
                  </a:extLst>
                </a:gridCol>
                <a:gridCol w="1664687">
                  <a:extLst>
                    <a:ext uri="{9D8B030D-6E8A-4147-A177-3AD203B41FA5}">
                      <a16:colId xmlns:a16="http://schemas.microsoft.com/office/drawing/2014/main" val="1484982371"/>
                    </a:ext>
                  </a:extLst>
                </a:gridCol>
                <a:gridCol w="1503603">
                  <a:extLst>
                    <a:ext uri="{9D8B030D-6E8A-4147-A177-3AD203B41FA5}">
                      <a16:colId xmlns:a16="http://schemas.microsoft.com/office/drawing/2014/main" val="3848216424"/>
                    </a:ext>
                  </a:extLst>
                </a:gridCol>
                <a:gridCol w="479854">
                  <a:extLst>
                    <a:ext uri="{9D8B030D-6E8A-4147-A177-3AD203B41FA5}">
                      <a16:colId xmlns:a16="http://schemas.microsoft.com/office/drawing/2014/main" val="3988716584"/>
                    </a:ext>
                  </a:extLst>
                </a:gridCol>
                <a:gridCol w="761507">
                  <a:extLst>
                    <a:ext uri="{9D8B030D-6E8A-4147-A177-3AD203B41FA5}">
                      <a16:colId xmlns:a16="http://schemas.microsoft.com/office/drawing/2014/main" val="3743073342"/>
                    </a:ext>
                  </a:extLst>
                </a:gridCol>
                <a:gridCol w="172000">
                  <a:extLst>
                    <a:ext uri="{9D8B030D-6E8A-4147-A177-3AD203B41FA5}">
                      <a16:colId xmlns:a16="http://schemas.microsoft.com/office/drawing/2014/main" val="1667571034"/>
                    </a:ext>
                  </a:extLst>
                </a:gridCol>
                <a:gridCol w="1297882">
                  <a:extLst>
                    <a:ext uri="{9D8B030D-6E8A-4147-A177-3AD203B41FA5}">
                      <a16:colId xmlns:a16="http://schemas.microsoft.com/office/drawing/2014/main" val="2101218734"/>
                    </a:ext>
                  </a:extLst>
                </a:gridCol>
                <a:gridCol w="1416755">
                  <a:extLst>
                    <a:ext uri="{9D8B030D-6E8A-4147-A177-3AD203B41FA5}">
                      <a16:colId xmlns:a16="http://schemas.microsoft.com/office/drawing/2014/main" val="3033565907"/>
                    </a:ext>
                  </a:extLst>
                </a:gridCol>
                <a:gridCol w="661847">
                  <a:extLst>
                    <a:ext uri="{9D8B030D-6E8A-4147-A177-3AD203B41FA5}">
                      <a16:colId xmlns:a16="http://schemas.microsoft.com/office/drawing/2014/main" val="2298660572"/>
                    </a:ext>
                  </a:extLst>
                </a:gridCol>
              </a:tblGrid>
              <a:tr h="314141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500" dirty="0" err="1"/>
                        <a:t>엔티티명</a:t>
                      </a:r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  </a:t>
                      </a:r>
                      <a:r>
                        <a:rPr lang="ko-KR" altLang="en-US" sz="1500" dirty="0"/>
                        <a:t>숙소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500" dirty="0"/>
                        <a:t>작성일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/>
                        <a:t>  2021</a:t>
                      </a:r>
                      <a:r>
                        <a:rPr lang="ko-KR" altLang="en-US" sz="1500" dirty="0"/>
                        <a:t>년 </a:t>
                      </a:r>
                      <a:r>
                        <a:rPr lang="en-US" altLang="ko-KR" sz="1500" dirty="0"/>
                        <a:t>03</a:t>
                      </a:r>
                      <a:r>
                        <a:rPr lang="ko-KR" altLang="en-US" sz="1500" dirty="0"/>
                        <a:t>월 </a:t>
                      </a:r>
                      <a:r>
                        <a:rPr lang="en-US" altLang="ko-KR" sz="1500" dirty="0"/>
                        <a:t>11</a:t>
                      </a:r>
                      <a:r>
                        <a:rPr lang="ko-KR" altLang="en-US" sz="1500" dirty="0"/>
                        <a:t>일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2021</a:t>
                      </a:r>
                      <a:r>
                        <a:rPr lang="ko-KR" altLang="en-US" dirty="0"/>
                        <a:t>년 </a:t>
                      </a:r>
                      <a:r>
                        <a:rPr lang="en-US" altLang="ko-KR" dirty="0"/>
                        <a:t>03</a:t>
                      </a:r>
                      <a:r>
                        <a:rPr lang="ko-KR" altLang="en-US" dirty="0"/>
                        <a:t>월 </a:t>
                      </a:r>
                      <a:r>
                        <a:rPr lang="en-US" altLang="ko-KR" dirty="0"/>
                        <a:t>11</a:t>
                      </a:r>
                      <a:r>
                        <a:rPr lang="ko-KR" altLang="en-US" dirty="0"/>
                        <a:t>일</a:t>
                      </a:r>
                    </a:p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5965021"/>
                  </a:ext>
                </a:extLst>
              </a:tr>
              <a:tr h="314141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500" dirty="0"/>
                        <a:t>테이블명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  PLACE</a:t>
                      </a:r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500" dirty="0"/>
                        <a:t>작성자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  </a:t>
                      </a:r>
                      <a:r>
                        <a:rPr lang="ko-KR" altLang="en-US" sz="1500" dirty="0" err="1"/>
                        <a:t>김진하</a:t>
                      </a:r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7388074"/>
                  </a:ext>
                </a:extLst>
              </a:tr>
              <a:tr h="314141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500" dirty="0"/>
                        <a:t>테이블 설명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  </a:t>
                      </a:r>
                      <a:r>
                        <a:rPr lang="ko-KR" altLang="en-US" sz="1500" dirty="0"/>
                        <a:t>숙소에 대한 정보를 관리한다</a:t>
                      </a:r>
                      <a:r>
                        <a:rPr lang="en-US" altLang="ko-KR" sz="1500" dirty="0"/>
                        <a:t>.</a:t>
                      </a:r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2894940"/>
                  </a:ext>
                </a:extLst>
              </a:tr>
              <a:tr h="3141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번호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/>
                        <a:t>컬럼명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/>
                        <a:t>속성명</a:t>
                      </a:r>
                      <a:endParaRPr lang="ko-KR" altLang="en-US" sz="15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데이터타입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NULL</a:t>
                      </a:r>
                      <a:r>
                        <a:rPr lang="ko-KR" altLang="en-US" dirty="0"/>
                        <a:t>여부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길이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NULL</a:t>
                      </a:r>
                      <a:r>
                        <a:rPr lang="ko-KR" altLang="en-US" sz="1500" dirty="0"/>
                        <a:t>여부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기본값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기본값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KEY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868753"/>
                  </a:ext>
                </a:extLst>
              </a:tr>
              <a:tr h="3141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1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PLACE_ID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아이디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VARCHAR2</a:t>
                      </a:r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NOT NULL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20</a:t>
                      </a:r>
                      <a:endParaRPr lang="ko-KR" altLang="en-US" sz="15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NOT NULL</a:t>
                      </a:r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PK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66377"/>
                  </a:ext>
                </a:extLst>
              </a:tr>
              <a:tr h="5385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2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THUMBNAIL_ORIGINAL_FILENAME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원본 파일명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/>
                        <a:t>VARCHAR2</a:t>
                      </a:r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200</a:t>
                      </a:r>
                      <a:endParaRPr lang="ko-KR" altLang="en-US" sz="15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029376"/>
                  </a:ext>
                </a:extLst>
              </a:tr>
              <a:tr h="5385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3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THUMBNAIL_RENAMED_FILENAME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변경 파일명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VARCHAR2</a:t>
                      </a:r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200</a:t>
                      </a:r>
                      <a:endParaRPr lang="ko-KR" altLang="en-US" sz="15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8192923"/>
                  </a:ext>
                </a:extLst>
              </a:tr>
              <a:tr h="4004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4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PLACE_NAME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이름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/>
                        <a:t>VARCHAR2</a:t>
                      </a:r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100</a:t>
                      </a:r>
                      <a:endParaRPr lang="ko-KR" altLang="en-US" sz="15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/>
                        <a:t>NOT NULL</a:t>
                      </a:r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3189489"/>
                  </a:ext>
                </a:extLst>
              </a:tr>
              <a:tr h="3284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5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PLACE_SCORE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/>
                        <a:t>별점</a:t>
                      </a:r>
                      <a:endParaRPr lang="ko-KR" altLang="en-US" sz="15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/>
                        <a:t>NUMBER</a:t>
                      </a:r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0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5993843"/>
                  </a:ext>
                </a:extLst>
              </a:tr>
              <a:tr h="3141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6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PLACE_LOC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간단한 주소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VARCHAR2</a:t>
                      </a:r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50</a:t>
                      </a:r>
                      <a:endParaRPr lang="ko-KR" altLang="en-US" sz="15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NOT NULL</a:t>
                      </a:r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8464114"/>
                  </a:ext>
                </a:extLst>
              </a:tr>
              <a:tr h="3141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7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PLACE_ADDR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상세한 주소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VARCHAR2</a:t>
                      </a:r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200</a:t>
                      </a:r>
                      <a:endParaRPr lang="ko-KR" altLang="en-US" sz="15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NOT NULL</a:t>
                      </a:r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9946517"/>
                  </a:ext>
                </a:extLst>
              </a:tr>
              <a:tr h="3141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8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PLACE_PRICE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가격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NUMBER</a:t>
                      </a:r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NOT NULL</a:t>
                      </a:r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4589290"/>
                  </a:ext>
                </a:extLst>
              </a:tr>
              <a:tr h="3141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9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PLACE_AVAIL_COUNT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가용인원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/>
                        <a:t>NUMBER</a:t>
                      </a:r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NOT NULL</a:t>
                      </a:r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2034051"/>
                  </a:ext>
                </a:extLst>
              </a:tr>
              <a:tr h="3141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10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PLACE_NOTE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설명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VARCHAR2</a:t>
                      </a:r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1000</a:t>
                      </a:r>
                      <a:endParaRPr lang="ko-KR" altLang="en-US" sz="15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NOT NULL</a:t>
                      </a:r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003550"/>
                  </a:ext>
                </a:extLst>
              </a:tr>
              <a:tr h="3141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11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PLACE_ROOM_COUNT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방 개수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NUMBER</a:t>
                      </a:r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NOT NULL</a:t>
                      </a:r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9724590"/>
                  </a:ext>
                </a:extLst>
              </a:tr>
              <a:tr h="3141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12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PLACE_FACILITY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부대시설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VARCHAR2</a:t>
                      </a:r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150</a:t>
                      </a:r>
                      <a:endParaRPr lang="ko-KR" altLang="en-US" sz="15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9977163"/>
                  </a:ext>
                </a:extLst>
              </a:tr>
              <a:tr h="3141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13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PLACE_DEL_FLAG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삭제여부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CHAR</a:t>
                      </a:r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1</a:t>
                      </a:r>
                      <a:endParaRPr lang="ko-KR" altLang="en-US" sz="15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C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7804555"/>
                  </a:ext>
                </a:extLst>
              </a:tr>
              <a:tr h="3141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14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HOST_MEMBER_ID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호스트 아이디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VARCHAR2</a:t>
                      </a:r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20</a:t>
                      </a:r>
                      <a:endParaRPr lang="ko-KR" altLang="en-US" sz="15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FK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3314934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EAFFF11-EF64-4364-A8AA-319A8EB93681}"/>
              </a:ext>
            </a:extLst>
          </p:cNvPr>
          <p:cNvSpPr txBox="1"/>
          <p:nvPr/>
        </p:nvSpPr>
        <p:spPr>
          <a:xfrm>
            <a:off x="336884" y="83965"/>
            <a:ext cx="1512168" cy="491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2400" b="1" spc="-100" dirty="0">
                <a:ln>
                  <a:solidFill>
                    <a:srgbClr val="F6F3F0">
                      <a:alpha val="0"/>
                    </a:srgbClr>
                  </a:solidFill>
                </a:ln>
                <a:solidFill>
                  <a:srgbClr val="F6F3F0">
                    <a:alpha val="80000"/>
                  </a:srgbClr>
                </a:solidFill>
                <a:effectLst>
                  <a:outerShdw blurRad="50800" dist="38100" dir="2700000" algn="tl" rotWithShape="0">
                    <a:srgbClr val="453927">
                      <a:alpha val="20000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숙소</a:t>
            </a:r>
            <a:endParaRPr lang="en-US" altLang="ko-KR" sz="2400" b="1" spc="-100" dirty="0">
              <a:ln>
                <a:solidFill>
                  <a:srgbClr val="F6F3F0">
                    <a:alpha val="0"/>
                  </a:srgbClr>
                </a:solidFill>
              </a:ln>
              <a:solidFill>
                <a:srgbClr val="F6F3F0">
                  <a:alpha val="80000"/>
                </a:srgbClr>
              </a:solidFill>
              <a:effectLst>
                <a:outerShdw blurRad="50800" dist="38100" dir="2700000" algn="tl" rotWithShape="0">
                  <a:srgbClr val="453927">
                    <a:alpha val="20000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50364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118911" y="737701"/>
            <a:ext cx="2877711" cy="3383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ko-KR" sz="1400" b="1" spc="-100" dirty="0">
                <a:ln>
                  <a:solidFill>
                    <a:srgbClr val="F6F3F0">
                      <a:alpha val="0"/>
                    </a:srgbClr>
                  </a:solidFill>
                </a:ln>
                <a:solidFill>
                  <a:srgbClr val="F6F3F0">
                    <a:alpha val="80000"/>
                  </a:srgbClr>
                </a:solidFill>
                <a:effectLst>
                  <a:outerShdw blurRad="50800" dist="38100" dir="2700000" algn="tl" rotWithShape="0">
                    <a:srgbClr val="453927">
                      <a:alpha val="20000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ERD</a:t>
            </a:r>
            <a:r>
              <a:rPr lang="ko-KR" altLang="en-US" sz="1400" b="1" spc="-100" dirty="0">
                <a:ln>
                  <a:solidFill>
                    <a:srgbClr val="F6F3F0">
                      <a:alpha val="0"/>
                    </a:srgbClr>
                  </a:solidFill>
                </a:ln>
                <a:solidFill>
                  <a:srgbClr val="F6F3F0">
                    <a:alpha val="80000"/>
                  </a:srgbClr>
                </a:solidFill>
                <a:effectLst>
                  <a:outerShdw blurRad="50800" dist="38100" dir="2700000" algn="tl" rotWithShape="0">
                    <a:srgbClr val="453927">
                      <a:alpha val="20000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구조 </a:t>
            </a:r>
            <a:r>
              <a:rPr lang="en-US" altLang="ko-KR" sz="1400" b="1" spc="-100" dirty="0">
                <a:ln>
                  <a:solidFill>
                    <a:srgbClr val="F6F3F0">
                      <a:alpha val="0"/>
                    </a:srgbClr>
                  </a:solidFill>
                </a:ln>
                <a:solidFill>
                  <a:srgbClr val="F6F3F0">
                    <a:alpha val="80000"/>
                  </a:srgbClr>
                </a:solidFill>
                <a:effectLst>
                  <a:outerShdw blurRad="50800" dist="38100" dir="2700000" algn="tl" rotWithShape="0">
                    <a:srgbClr val="453927">
                      <a:alpha val="20000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400" b="1" spc="-100" dirty="0">
                <a:ln>
                  <a:solidFill>
                    <a:srgbClr val="F6F3F0">
                      <a:alpha val="0"/>
                    </a:srgbClr>
                  </a:solidFill>
                </a:ln>
                <a:solidFill>
                  <a:srgbClr val="F6F3F0">
                    <a:alpha val="80000"/>
                  </a:srgbClr>
                </a:solidFill>
                <a:effectLst>
                  <a:outerShdw blurRad="50800" dist="38100" dir="2700000" algn="tl" rotWithShape="0">
                    <a:srgbClr val="453927">
                      <a:alpha val="20000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논리</a:t>
            </a:r>
            <a:r>
              <a:rPr lang="en-US" altLang="ko-KR" sz="1400" b="1" spc="-100" dirty="0">
                <a:ln>
                  <a:solidFill>
                    <a:srgbClr val="F6F3F0">
                      <a:alpha val="0"/>
                    </a:srgbClr>
                  </a:solidFill>
                </a:ln>
                <a:solidFill>
                  <a:srgbClr val="F6F3F0">
                    <a:alpha val="80000"/>
                  </a:srgbClr>
                </a:solidFill>
                <a:effectLst>
                  <a:outerShdw blurRad="50800" dist="38100" dir="2700000" algn="tl" rotWithShape="0">
                    <a:srgbClr val="453927">
                      <a:alpha val="20000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 </a:t>
            </a:r>
            <a:r>
              <a:rPr lang="ko-KR" altLang="en-US" sz="1400" b="1" spc="-100" dirty="0">
                <a:ln>
                  <a:solidFill>
                    <a:srgbClr val="F6F3F0">
                      <a:alpha val="0"/>
                    </a:srgbClr>
                  </a:solidFill>
                </a:ln>
                <a:solidFill>
                  <a:srgbClr val="F6F3F0">
                    <a:alpha val="80000"/>
                  </a:srgbClr>
                </a:solidFill>
                <a:effectLst>
                  <a:outerShdw blurRad="50800" dist="38100" dir="2700000" algn="tl" rotWithShape="0">
                    <a:srgbClr val="453927">
                      <a:alpha val="20000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최대한 크게 넣어주세요</a:t>
            </a:r>
            <a:endParaRPr lang="en-US" altLang="ko-KR" sz="1400" b="1" spc="-100" dirty="0">
              <a:ln>
                <a:solidFill>
                  <a:srgbClr val="F6F3F0">
                    <a:alpha val="0"/>
                  </a:srgbClr>
                </a:solidFill>
              </a:ln>
              <a:solidFill>
                <a:srgbClr val="F6F3F0">
                  <a:alpha val="80000"/>
                </a:srgbClr>
              </a:solidFill>
              <a:effectLst>
                <a:outerShdw blurRad="50800" dist="38100" dir="2700000" algn="tl" rotWithShape="0">
                  <a:srgbClr val="453927">
                    <a:alpha val="20000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22" name="직선 연결선 21"/>
          <p:cNvCxnSpPr>
            <a:cxnSpLocks/>
          </p:cNvCxnSpPr>
          <p:nvPr/>
        </p:nvCxnSpPr>
        <p:spPr>
          <a:xfrm flipV="1">
            <a:off x="-168696" y="610036"/>
            <a:ext cx="12360696" cy="22316"/>
          </a:xfrm>
          <a:prstGeom prst="line">
            <a:avLst/>
          </a:prstGeom>
          <a:ln w="12700">
            <a:solidFill>
              <a:srgbClr val="DCE2E8">
                <a:alpha val="90000"/>
              </a:srgbClr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3B55D69-C6F3-40D3-B3AF-6E8C78D99344}"/>
              </a:ext>
            </a:extLst>
          </p:cNvPr>
          <p:cNvSpPr/>
          <p:nvPr/>
        </p:nvSpPr>
        <p:spPr>
          <a:xfrm>
            <a:off x="767408" y="1052736"/>
            <a:ext cx="10657184" cy="54279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9FA72FE-F0EF-4E38-AEA5-268CDCD9979E}"/>
              </a:ext>
            </a:extLst>
          </p:cNvPr>
          <p:cNvSpPr txBox="1"/>
          <p:nvPr/>
        </p:nvSpPr>
        <p:spPr>
          <a:xfrm>
            <a:off x="10141439" y="83197"/>
            <a:ext cx="2050561" cy="4918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ko-KR" altLang="en-US" sz="2400" b="1" spc="-100" dirty="0">
                <a:ln>
                  <a:solidFill>
                    <a:srgbClr val="F6F3F0">
                      <a:alpha val="0"/>
                    </a:srgbClr>
                  </a:solidFill>
                </a:ln>
                <a:solidFill>
                  <a:srgbClr val="F6F3F0">
                    <a:alpha val="80000"/>
                  </a:srgbClr>
                </a:solidFill>
                <a:effectLst>
                  <a:outerShdw blurRad="50800" dist="38100" dir="2700000" algn="tl" rotWithShape="0">
                    <a:srgbClr val="453927">
                      <a:alpha val="20000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테이블 정의서</a:t>
            </a:r>
            <a:endParaRPr lang="en-US" altLang="ko-KR" sz="2400" b="1" spc="-100" dirty="0">
              <a:ln>
                <a:solidFill>
                  <a:srgbClr val="F6F3F0">
                    <a:alpha val="0"/>
                  </a:srgbClr>
                </a:solidFill>
              </a:ln>
              <a:solidFill>
                <a:srgbClr val="F6F3F0">
                  <a:alpha val="80000"/>
                </a:srgbClr>
              </a:solidFill>
              <a:effectLst>
                <a:outerShdw blurRad="50800" dist="38100" dir="2700000" algn="tl" rotWithShape="0">
                  <a:srgbClr val="453927">
                    <a:alpha val="20000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9" name="표 4">
            <a:extLst>
              <a:ext uri="{FF2B5EF4-FFF2-40B4-BE49-F238E27FC236}">
                <a16:creationId xmlns:a16="http://schemas.microsoft.com/office/drawing/2014/main" id="{5C2B15C9-99AC-4720-839B-FA6DDCFB63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189706"/>
              </p:ext>
            </p:extLst>
          </p:nvPr>
        </p:nvGraphicFramePr>
        <p:xfrm>
          <a:off x="336884" y="632352"/>
          <a:ext cx="11518231" cy="6203335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782950">
                  <a:extLst>
                    <a:ext uri="{9D8B030D-6E8A-4147-A177-3AD203B41FA5}">
                      <a16:colId xmlns:a16="http://schemas.microsoft.com/office/drawing/2014/main" val="2009814927"/>
                    </a:ext>
                  </a:extLst>
                </a:gridCol>
                <a:gridCol w="3004285">
                  <a:extLst>
                    <a:ext uri="{9D8B030D-6E8A-4147-A177-3AD203B41FA5}">
                      <a16:colId xmlns:a16="http://schemas.microsoft.com/office/drawing/2014/main" val="3673511719"/>
                    </a:ext>
                  </a:extLst>
                </a:gridCol>
                <a:gridCol w="1617174">
                  <a:extLst>
                    <a:ext uri="{9D8B030D-6E8A-4147-A177-3AD203B41FA5}">
                      <a16:colId xmlns:a16="http://schemas.microsoft.com/office/drawing/2014/main" val="1484982371"/>
                    </a:ext>
                  </a:extLst>
                </a:gridCol>
                <a:gridCol w="1460687">
                  <a:extLst>
                    <a:ext uri="{9D8B030D-6E8A-4147-A177-3AD203B41FA5}">
                      <a16:colId xmlns:a16="http://schemas.microsoft.com/office/drawing/2014/main" val="3848216424"/>
                    </a:ext>
                  </a:extLst>
                </a:gridCol>
                <a:gridCol w="466158">
                  <a:extLst>
                    <a:ext uri="{9D8B030D-6E8A-4147-A177-3AD203B41FA5}">
                      <a16:colId xmlns:a16="http://schemas.microsoft.com/office/drawing/2014/main" val="3988716584"/>
                    </a:ext>
                  </a:extLst>
                </a:gridCol>
                <a:gridCol w="739772">
                  <a:extLst>
                    <a:ext uri="{9D8B030D-6E8A-4147-A177-3AD203B41FA5}">
                      <a16:colId xmlns:a16="http://schemas.microsoft.com/office/drawing/2014/main" val="3743073342"/>
                    </a:ext>
                  </a:extLst>
                </a:gridCol>
                <a:gridCol w="167091">
                  <a:extLst>
                    <a:ext uri="{9D8B030D-6E8A-4147-A177-3AD203B41FA5}">
                      <a16:colId xmlns:a16="http://schemas.microsoft.com/office/drawing/2014/main" val="1667571034"/>
                    </a:ext>
                  </a:extLst>
                </a:gridCol>
                <a:gridCol w="1260838">
                  <a:extLst>
                    <a:ext uri="{9D8B030D-6E8A-4147-A177-3AD203B41FA5}">
                      <a16:colId xmlns:a16="http://schemas.microsoft.com/office/drawing/2014/main" val="2101218734"/>
                    </a:ext>
                  </a:extLst>
                </a:gridCol>
                <a:gridCol w="1376319">
                  <a:extLst>
                    <a:ext uri="{9D8B030D-6E8A-4147-A177-3AD203B41FA5}">
                      <a16:colId xmlns:a16="http://schemas.microsoft.com/office/drawing/2014/main" val="3033565907"/>
                    </a:ext>
                  </a:extLst>
                </a:gridCol>
                <a:gridCol w="642957">
                  <a:extLst>
                    <a:ext uri="{9D8B030D-6E8A-4147-A177-3AD203B41FA5}">
                      <a16:colId xmlns:a16="http://schemas.microsoft.com/office/drawing/2014/main" val="2298660572"/>
                    </a:ext>
                  </a:extLst>
                </a:gridCol>
              </a:tblGrid>
              <a:tr h="413769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500" dirty="0" err="1"/>
                        <a:t>엔티티명</a:t>
                      </a:r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  </a:t>
                      </a:r>
                      <a:r>
                        <a:rPr lang="ko-KR" altLang="en-US" sz="1500" dirty="0"/>
                        <a:t>게시판 댓글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500" dirty="0"/>
                        <a:t>작성일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/>
                        <a:t>  2021</a:t>
                      </a:r>
                      <a:r>
                        <a:rPr lang="ko-KR" altLang="en-US" sz="1500" dirty="0"/>
                        <a:t>년 </a:t>
                      </a:r>
                      <a:r>
                        <a:rPr lang="en-US" altLang="ko-KR" sz="1500" dirty="0"/>
                        <a:t>03</a:t>
                      </a:r>
                      <a:r>
                        <a:rPr lang="ko-KR" altLang="en-US" sz="1500" dirty="0"/>
                        <a:t>월 </a:t>
                      </a:r>
                      <a:r>
                        <a:rPr lang="en-US" altLang="ko-KR" sz="1500" dirty="0"/>
                        <a:t>11</a:t>
                      </a:r>
                      <a:r>
                        <a:rPr lang="ko-KR" altLang="en-US" sz="1500" dirty="0"/>
                        <a:t>일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2021</a:t>
                      </a:r>
                      <a:r>
                        <a:rPr lang="ko-KR" altLang="en-US" dirty="0"/>
                        <a:t>년 </a:t>
                      </a:r>
                      <a:r>
                        <a:rPr lang="en-US" altLang="ko-KR" dirty="0"/>
                        <a:t>03</a:t>
                      </a:r>
                      <a:r>
                        <a:rPr lang="ko-KR" altLang="en-US" dirty="0"/>
                        <a:t>월 </a:t>
                      </a:r>
                      <a:r>
                        <a:rPr lang="en-US" altLang="ko-KR" dirty="0"/>
                        <a:t>11</a:t>
                      </a:r>
                      <a:r>
                        <a:rPr lang="ko-KR" altLang="en-US" dirty="0"/>
                        <a:t>일</a:t>
                      </a:r>
                    </a:p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5965021"/>
                  </a:ext>
                </a:extLst>
              </a:tr>
              <a:tr h="413769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500" dirty="0"/>
                        <a:t>테이블명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  BOARD_COMMENT</a:t>
                      </a:r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500" dirty="0"/>
                        <a:t>작성자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  </a:t>
                      </a:r>
                      <a:r>
                        <a:rPr lang="ko-KR" altLang="en-US" sz="1500" dirty="0" err="1"/>
                        <a:t>김진하</a:t>
                      </a:r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7388074"/>
                  </a:ext>
                </a:extLst>
              </a:tr>
              <a:tr h="413769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500" dirty="0"/>
                        <a:t>테이블 설명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  </a:t>
                      </a:r>
                      <a:r>
                        <a:rPr lang="ko-KR" altLang="en-US" sz="1500" dirty="0"/>
                        <a:t>게시판 댓글에 대한 정보를 관리한다</a:t>
                      </a:r>
                      <a:r>
                        <a:rPr lang="en-US" altLang="ko-KR" sz="1500" dirty="0"/>
                        <a:t>.</a:t>
                      </a:r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2894940"/>
                  </a:ext>
                </a:extLst>
              </a:tr>
              <a:tr h="4137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번호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/>
                        <a:t>컬럼명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/>
                        <a:t>속성명</a:t>
                      </a:r>
                      <a:endParaRPr lang="ko-KR" altLang="en-US" sz="15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데이터타입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NULL</a:t>
                      </a:r>
                      <a:r>
                        <a:rPr lang="ko-KR" altLang="en-US" dirty="0"/>
                        <a:t>여부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길이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NULL</a:t>
                      </a:r>
                      <a:r>
                        <a:rPr lang="ko-KR" altLang="en-US" sz="1500" dirty="0"/>
                        <a:t>여부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기본값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기본값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KEY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868753"/>
                  </a:ext>
                </a:extLst>
              </a:tr>
              <a:tr h="4137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1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BOARD_COMMENT_NO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번호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NUMBER</a:t>
                      </a:r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NOT NULL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NOT NULL</a:t>
                      </a:r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PK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66377"/>
                  </a:ext>
                </a:extLst>
              </a:tr>
              <a:tr h="4137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2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BOARD_COMMENT_LEVEL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레벨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/>
                        <a:t>NUMBER</a:t>
                      </a:r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NOT NULL</a:t>
                      </a:r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1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029376"/>
                  </a:ext>
                </a:extLst>
              </a:tr>
              <a:tr h="4137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3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BOARD_COMMENT_CONTENT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내용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VARCHAR2</a:t>
                      </a:r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2000</a:t>
                      </a:r>
                      <a:endParaRPr lang="ko-KR" altLang="en-US" sz="15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NOT NULL</a:t>
                      </a:r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8192923"/>
                  </a:ext>
                </a:extLst>
              </a:tr>
              <a:tr h="6781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4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BOARD_REF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/>
                        <a:t>원글</a:t>
                      </a:r>
                      <a:r>
                        <a:rPr lang="ko-KR" altLang="en-US" sz="1500" dirty="0"/>
                        <a:t> 번호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/>
                        <a:t>NUMBER</a:t>
                      </a:r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/>
                        <a:t>NOT NULL</a:t>
                      </a:r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3189489"/>
                  </a:ext>
                </a:extLst>
              </a:tr>
              <a:tr h="6781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5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BOARD_COMMENT_REF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댓글 번호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/>
                        <a:t>NUMBER</a:t>
                      </a:r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5993843"/>
                  </a:ext>
                </a:extLst>
              </a:tr>
              <a:tr h="7093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6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BOARD_COMMENT_ENROLL_DATE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등록일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DATE</a:t>
                      </a:r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NOT NULL</a:t>
                      </a:r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SYSDATE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8464114"/>
                  </a:ext>
                </a:extLst>
              </a:tr>
              <a:tr h="4137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7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BOARD_COMMENT_CATEGORY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게시판 카테고리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CHAR</a:t>
                      </a:r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1</a:t>
                      </a:r>
                      <a:endParaRPr lang="ko-KR" altLang="en-US" sz="15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N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9946517"/>
                  </a:ext>
                </a:extLst>
              </a:tr>
              <a:tr h="4137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8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BOARD_COMMENT_DEL_FLAG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삭제여부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CHAR</a:t>
                      </a:r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1</a:t>
                      </a:r>
                      <a:endParaRPr lang="ko-KR" altLang="en-US" sz="15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5505526"/>
                  </a:ext>
                </a:extLst>
              </a:tr>
              <a:tr h="4137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9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BOARD_COMMENT_WRITER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댓글 작성자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VARCHAR2</a:t>
                      </a:r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20</a:t>
                      </a:r>
                      <a:endParaRPr lang="ko-KR" altLang="en-US" sz="15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NOT NULL</a:t>
                      </a:r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4589290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12F8E0C4-504E-407C-8DC9-D594113A68C8}"/>
              </a:ext>
            </a:extLst>
          </p:cNvPr>
          <p:cNvSpPr txBox="1"/>
          <p:nvPr/>
        </p:nvSpPr>
        <p:spPr>
          <a:xfrm>
            <a:off x="336884" y="83965"/>
            <a:ext cx="2374740" cy="491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2400" b="1" spc="-100">
                <a:ln>
                  <a:solidFill>
                    <a:srgbClr val="F6F3F0">
                      <a:alpha val="0"/>
                    </a:srgbClr>
                  </a:solidFill>
                </a:ln>
                <a:solidFill>
                  <a:srgbClr val="F6F3F0">
                    <a:alpha val="80000"/>
                  </a:srgbClr>
                </a:solidFill>
                <a:effectLst>
                  <a:outerShdw blurRad="50800" dist="38100" dir="2700000" algn="tl" rotWithShape="0">
                    <a:srgbClr val="453927">
                      <a:alpha val="20000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게시판 댓글</a:t>
            </a:r>
            <a:endParaRPr lang="en-US" altLang="ko-KR" sz="2400" b="1" spc="-100" dirty="0">
              <a:ln>
                <a:solidFill>
                  <a:srgbClr val="F6F3F0">
                    <a:alpha val="0"/>
                  </a:srgbClr>
                </a:solidFill>
              </a:ln>
              <a:solidFill>
                <a:srgbClr val="F6F3F0">
                  <a:alpha val="80000"/>
                </a:srgbClr>
              </a:solidFill>
              <a:effectLst>
                <a:outerShdw blurRad="50800" dist="38100" dir="2700000" algn="tl" rotWithShape="0">
                  <a:srgbClr val="453927">
                    <a:alpha val="20000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689052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118911" y="737701"/>
            <a:ext cx="2877711" cy="3383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ko-KR" sz="1400" b="1" spc="-100" dirty="0">
                <a:ln>
                  <a:solidFill>
                    <a:srgbClr val="F6F3F0">
                      <a:alpha val="0"/>
                    </a:srgbClr>
                  </a:solidFill>
                </a:ln>
                <a:solidFill>
                  <a:srgbClr val="F6F3F0">
                    <a:alpha val="80000"/>
                  </a:srgbClr>
                </a:solidFill>
                <a:effectLst>
                  <a:outerShdw blurRad="50800" dist="38100" dir="2700000" algn="tl" rotWithShape="0">
                    <a:srgbClr val="453927">
                      <a:alpha val="20000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ERD</a:t>
            </a:r>
            <a:r>
              <a:rPr lang="ko-KR" altLang="en-US" sz="1400" b="1" spc="-100" dirty="0">
                <a:ln>
                  <a:solidFill>
                    <a:srgbClr val="F6F3F0">
                      <a:alpha val="0"/>
                    </a:srgbClr>
                  </a:solidFill>
                </a:ln>
                <a:solidFill>
                  <a:srgbClr val="F6F3F0">
                    <a:alpha val="80000"/>
                  </a:srgbClr>
                </a:solidFill>
                <a:effectLst>
                  <a:outerShdw blurRad="50800" dist="38100" dir="2700000" algn="tl" rotWithShape="0">
                    <a:srgbClr val="453927">
                      <a:alpha val="20000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구조 </a:t>
            </a:r>
            <a:r>
              <a:rPr lang="en-US" altLang="ko-KR" sz="1400" b="1" spc="-100" dirty="0">
                <a:ln>
                  <a:solidFill>
                    <a:srgbClr val="F6F3F0">
                      <a:alpha val="0"/>
                    </a:srgbClr>
                  </a:solidFill>
                </a:ln>
                <a:solidFill>
                  <a:srgbClr val="F6F3F0">
                    <a:alpha val="80000"/>
                  </a:srgbClr>
                </a:solidFill>
                <a:effectLst>
                  <a:outerShdw blurRad="50800" dist="38100" dir="2700000" algn="tl" rotWithShape="0">
                    <a:srgbClr val="453927">
                      <a:alpha val="20000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400" b="1" spc="-100" dirty="0">
                <a:ln>
                  <a:solidFill>
                    <a:srgbClr val="F6F3F0">
                      <a:alpha val="0"/>
                    </a:srgbClr>
                  </a:solidFill>
                </a:ln>
                <a:solidFill>
                  <a:srgbClr val="F6F3F0">
                    <a:alpha val="80000"/>
                  </a:srgbClr>
                </a:solidFill>
                <a:effectLst>
                  <a:outerShdw blurRad="50800" dist="38100" dir="2700000" algn="tl" rotWithShape="0">
                    <a:srgbClr val="453927">
                      <a:alpha val="20000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논리</a:t>
            </a:r>
            <a:r>
              <a:rPr lang="en-US" altLang="ko-KR" sz="1400" b="1" spc="-100" dirty="0">
                <a:ln>
                  <a:solidFill>
                    <a:srgbClr val="F6F3F0">
                      <a:alpha val="0"/>
                    </a:srgbClr>
                  </a:solidFill>
                </a:ln>
                <a:solidFill>
                  <a:srgbClr val="F6F3F0">
                    <a:alpha val="80000"/>
                  </a:srgbClr>
                </a:solidFill>
                <a:effectLst>
                  <a:outerShdw blurRad="50800" dist="38100" dir="2700000" algn="tl" rotWithShape="0">
                    <a:srgbClr val="453927">
                      <a:alpha val="20000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 </a:t>
            </a:r>
            <a:r>
              <a:rPr lang="ko-KR" altLang="en-US" sz="1400" b="1" spc="-100" dirty="0">
                <a:ln>
                  <a:solidFill>
                    <a:srgbClr val="F6F3F0">
                      <a:alpha val="0"/>
                    </a:srgbClr>
                  </a:solidFill>
                </a:ln>
                <a:solidFill>
                  <a:srgbClr val="F6F3F0">
                    <a:alpha val="80000"/>
                  </a:srgbClr>
                </a:solidFill>
                <a:effectLst>
                  <a:outerShdw blurRad="50800" dist="38100" dir="2700000" algn="tl" rotWithShape="0">
                    <a:srgbClr val="453927">
                      <a:alpha val="20000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최대한 크게 넣어주세요</a:t>
            </a:r>
            <a:endParaRPr lang="en-US" altLang="ko-KR" sz="1400" b="1" spc="-100" dirty="0">
              <a:ln>
                <a:solidFill>
                  <a:srgbClr val="F6F3F0">
                    <a:alpha val="0"/>
                  </a:srgbClr>
                </a:solidFill>
              </a:ln>
              <a:solidFill>
                <a:srgbClr val="F6F3F0">
                  <a:alpha val="80000"/>
                </a:srgbClr>
              </a:solidFill>
              <a:effectLst>
                <a:outerShdw blurRad="50800" dist="38100" dir="2700000" algn="tl" rotWithShape="0">
                  <a:srgbClr val="453927">
                    <a:alpha val="20000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22" name="직선 연결선 21"/>
          <p:cNvCxnSpPr>
            <a:cxnSpLocks/>
          </p:cNvCxnSpPr>
          <p:nvPr/>
        </p:nvCxnSpPr>
        <p:spPr>
          <a:xfrm flipV="1">
            <a:off x="-168696" y="610036"/>
            <a:ext cx="12360696" cy="22316"/>
          </a:xfrm>
          <a:prstGeom prst="line">
            <a:avLst/>
          </a:prstGeom>
          <a:ln w="12700">
            <a:solidFill>
              <a:srgbClr val="DCE2E8">
                <a:alpha val="90000"/>
              </a:srgbClr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3B55D69-C6F3-40D3-B3AF-6E8C78D99344}"/>
              </a:ext>
            </a:extLst>
          </p:cNvPr>
          <p:cNvSpPr/>
          <p:nvPr/>
        </p:nvSpPr>
        <p:spPr>
          <a:xfrm>
            <a:off x="767408" y="1052736"/>
            <a:ext cx="10657184" cy="54279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9FA72FE-F0EF-4E38-AEA5-268CDCD9979E}"/>
              </a:ext>
            </a:extLst>
          </p:cNvPr>
          <p:cNvSpPr txBox="1"/>
          <p:nvPr/>
        </p:nvSpPr>
        <p:spPr>
          <a:xfrm>
            <a:off x="10141439" y="83197"/>
            <a:ext cx="2050561" cy="4918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ko-KR" altLang="en-US" sz="2400" b="1" spc="-100" dirty="0">
                <a:ln>
                  <a:solidFill>
                    <a:srgbClr val="F6F3F0">
                      <a:alpha val="0"/>
                    </a:srgbClr>
                  </a:solidFill>
                </a:ln>
                <a:solidFill>
                  <a:srgbClr val="F6F3F0">
                    <a:alpha val="80000"/>
                  </a:srgbClr>
                </a:solidFill>
                <a:effectLst>
                  <a:outerShdw blurRad="50800" dist="38100" dir="2700000" algn="tl" rotWithShape="0">
                    <a:srgbClr val="453927">
                      <a:alpha val="20000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테이블 정의서</a:t>
            </a:r>
            <a:endParaRPr lang="en-US" altLang="ko-KR" sz="2400" b="1" spc="-100" dirty="0">
              <a:ln>
                <a:solidFill>
                  <a:srgbClr val="F6F3F0">
                    <a:alpha val="0"/>
                  </a:srgbClr>
                </a:solidFill>
              </a:ln>
              <a:solidFill>
                <a:srgbClr val="F6F3F0">
                  <a:alpha val="80000"/>
                </a:srgbClr>
              </a:solidFill>
              <a:effectLst>
                <a:outerShdw blurRad="50800" dist="38100" dir="2700000" algn="tl" rotWithShape="0">
                  <a:srgbClr val="453927">
                    <a:alpha val="20000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8" name="표 4">
            <a:extLst>
              <a:ext uri="{FF2B5EF4-FFF2-40B4-BE49-F238E27FC236}">
                <a16:creationId xmlns:a16="http://schemas.microsoft.com/office/drawing/2014/main" id="{F56E1496-FC1E-4849-B8CF-23E281475A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8459591"/>
              </p:ext>
            </p:extLst>
          </p:nvPr>
        </p:nvGraphicFramePr>
        <p:xfrm>
          <a:off x="252536" y="604358"/>
          <a:ext cx="11518231" cy="6231326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782950">
                  <a:extLst>
                    <a:ext uri="{9D8B030D-6E8A-4147-A177-3AD203B41FA5}">
                      <a16:colId xmlns:a16="http://schemas.microsoft.com/office/drawing/2014/main" val="2009814927"/>
                    </a:ext>
                  </a:extLst>
                </a:gridCol>
                <a:gridCol w="3004285">
                  <a:extLst>
                    <a:ext uri="{9D8B030D-6E8A-4147-A177-3AD203B41FA5}">
                      <a16:colId xmlns:a16="http://schemas.microsoft.com/office/drawing/2014/main" val="3673511719"/>
                    </a:ext>
                  </a:extLst>
                </a:gridCol>
                <a:gridCol w="1617174">
                  <a:extLst>
                    <a:ext uri="{9D8B030D-6E8A-4147-A177-3AD203B41FA5}">
                      <a16:colId xmlns:a16="http://schemas.microsoft.com/office/drawing/2014/main" val="1484982371"/>
                    </a:ext>
                  </a:extLst>
                </a:gridCol>
                <a:gridCol w="1460687">
                  <a:extLst>
                    <a:ext uri="{9D8B030D-6E8A-4147-A177-3AD203B41FA5}">
                      <a16:colId xmlns:a16="http://schemas.microsoft.com/office/drawing/2014/main" val="3848216424"/>
                    </a:ext>
                  </a:extLst>
                </a:gridCol>
                <a:gridCol w="466158">
                  <a:extLst>
                    <a:ext uri="{9D8B030D-6E8A-4147-A177-3AD203B41FA5}">
                      <a16:colId xmlns:a16="http://schemas.microsoft.com/office/drawing/2014/main" val="3988716584"/>
                    </a:ext>
                  </a:extLst>
                </a:gridCol>
                <a:gridCol w="739772">
                  <a:extLst>
                    <a:ext uri="{9D8B030D-6E8A-4147-A177-3AD203B41FA5}">
                      <a16:colId xmlns:a16="http://schemas.microsoft.com/office/drawing/2014/main" val="3743073342"/>
                    </a:ext>
                  </a:extLst>
                </a:gridCol>
                <a:gridCol w="167091">
                  <a:extLst>
                    <a:ext uri="{9D8B030D-6E8A-4147-A177-3AD203B41FA5}">
                      <a16:colId xmlns:a16="http://schemas.microsoft.com/office/drawing/2014/main" val="1667571034"/>
                    </a:ext>
                  </a:extLst>
                </a:gridCol>
                <a:gridCol w="1260838">
                  <a:extLst>
                    <a:ext uri="{9D8B030D-6E8A-4147-A177-3AD203B41FA5}">
                      <a16:colId xmlns:a16="http://schemas.microsoft.com/office/drawing/2014/main" val="2101218734"/>
                    </a:ext>
                  </a:extLst>
                </a:gridCol>
                <a:gridCol w="1376319">
                  <a:extLst>
                    <a:ext uri="{9D8B030D-6E8A-4147-A177-3AD203B41FA5}">
                      <a16:colId xmlns:a16="http://schemas.microsoft.com/office/drawing/2014/main" val="3033565907"/>
                    </a:ext>
                  </a:extLst>
                </a:gridCol>
                <a:gridCol w="642957">
                  <a:extLst>
                    <a:ext uri="{9D8B030D-6E8A-4147-A177-3AD203B41FA5}">
                      <a16:colId xmlns:a16="http://schemas.microsoft.com/office/drawing/2014/main" val="2298660572"/>
                    </a:ext>
                  </a:extLst>
                </a:gridCol>
              </a:tblGrid>
              <a:tr h="473544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500" dirty="0" err="1"/>
                        <a:t>엔티티명</a:t>
                      </a:r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  </a:t>
                      </a:r>
                      <a:r>
                        <a:rPr lang="ko-KR" altLang="en-US" sz="1500" dirty="0"/>
                        <a:t>게시판 댓글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500" dirty="0"/>
                        <a:t>작성일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/>
                        <a:t>  2021</a:t>
                      </a:r>
                      <a:r>
                        <a:rPr lang="ko-KR" altLang="en-US" sz="1500" dirty="0"/>
                        <a:t>년 </a:t>
                      </a:r>
                      <a:r>
                        <a:rPr lang="en-US" altLang="ko-KR" sz="1500" dirty="0"/>
                        <a:t>03</a:t>
                      </a:r>
                      <a:r>
                        <a:rPr lang="ko-KR" altLang="en-US" sz="1500" dirty="0"/>
                        <a:t>월 </a:t>
                      </a:r>
                      <a:r>
                        <a:rPr lang="en-US" altLang="ko-KR" sz="1500" dirty="0"/>
                        <a:t>11</a:t>
                      </a:r>
                      <a:r>
                        <a:rPr lang="ko-KR" altLang="en-US" sz="1500" dirty="0"/>
                        <a:t>일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2021</a:t>
                      </a:r>
                      <a:r>
                        <a:rPr lang="ko-KR" altLang="en-US" dirty="0"/>
                        <a:t>년 </a:t>
                      </a:r>
                      <a:r>
                        <a:rPr lang="en-US" altLang="ko-KR" dirty="0"/>
                        <a:t>03</a:t>
                      </a:r>
                      <a:r>
                        <a:rPr lang="ko-KR" altLang="en-US" dirty="0"/>
                        <a:t>월 </a:t>
                      </a:r>
                      <a:r>
                        <a:rPr lang="en-US" altLang="ko-KR" dirty="0"/>
                        <a:t>11</a:t>
                      </a:r>
                      <a:r>
                        <a:rPr lang="ko-KR" altLang="en-US" dirty="0"/>
                        <a:t>일</a:t>
                      </a:r>
                    </a:p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5965021"/>
                  </a:ext>
                </a:extLst>
              </a:tr>
              <a:tr h="473544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500" dirty="0"/>
                        <a:t>테이블명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  IMAGESTORE</a:t>
                      </a:r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500" dirty="0"/>
                        <a:t>작성자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  </a:t>
                      </a:r>
                      <a:r>
                        <a:rPr lang="ko-KR" altLang="en-US" sz="1500" dirty="0" err="1"/>
                        <a:t>김진하</a:t>
                      </a:r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7388074"/>
                  </a:ext>
                </a:extLst>
              </a:tr>
              <a:tr h="473544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500" dirty="0"/>
                        <a:t>테이블 설명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latinLnBrk="1"/>
                      <a:r>
                        <a:rPr lang="ko-KR" altLang="en-US" sz="1500" dirty="0"/>
                        <a:t>이미지에 대한 정보를 관리한다</a:t>
                      </a:r>
                      <a:r>
                        <a:rPr lang="en-US" altLang="ko-KR" sz="1500" dirty="0"/>
                        <a:t>.</a:t>
                      </a:r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2894940"/>
                  </a:ext>
                </a:extLst>
              </a:tr>
              <a:tr h="4735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번호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/>
                        <a:t>컬럼명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/>
                        <a:t>속성명</a:t>
                      </a:r>
                      <a:endParaRPr lang="ko-KR" altLang="en-US" sz="15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데이터타입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NULL</a:t>
                      </a:r>
                      <a:r>
                        <a:rPr lang="ko-KR" altLang="en-US" dirty="0"/>
                        <a:t>여부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길이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NULL</a:t>
                      </a:r>
                      <a:r>
                        <a:rPr lang="ko-KR" altLang="en-US" sz="1500" dirty="0"/>
                        <a:t>여부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기본값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기본값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KEY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868753"/>
                  </a:ext>
                </a:extLst>
              </a:tr>
              <a:tr h="4735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1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PRODUCT_CATEGORY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카테고리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CHAR</a:t>
                      </a:r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NOT NULL</a:t>
                      </a:r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1</a:t>
                      </a:r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NOT NULL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NOT NULL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66377"/>
                  </a:ext>
                </a:extLst>
              </a:tr>
              <a:tr h="7497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2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ORIGINAL_FILENAME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원본 파일명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/>
                        <a:t>VARCHAR2</a:t>
                      </a:r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/>
                        <a:t>200</a:t>
                      </a:r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/>
                        <a:t>NOT NULL</a:t>
                      </a:r>
                      <a:endParaRPr lang="ko-KR" altLang="en-US" sz="150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029376"/>
                  </a:ext>
                </a:extLst>
              </a:tr>
              <a:tr h="7497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3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RENAMED_FILENAME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변경된 파일명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VARCHAR2</a:t>
                      </a:r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200</a:t>
                      </a:r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/>
                        <a:t>NOT NULL</a:t>
                      </a:r>
                      <a:endParaRPr lang="ko-KR" altLang="en-US" sz="1500" dirty="0"/>
                    </a:p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8192923"/>
                  </a:ext>
                </a:extLst>
              </a:tr>
              <a:tr h="7761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4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IMAGE_NO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이미지 번호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/>
                        <a:t>NUMBER</a:t>
                      </a:r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/>
                        <a:t>NOT NULL</a:t>
                      </a:r>
                      <a:endParaRPr lang="ko-KR" altLang="en-US" sz="150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3189489"/>
                  </a:ext>
                </a:extLst>
              </a:tr>
              <a:tr h="7761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5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PLAY_ID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체험 아이디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/>
                        <a:t>VARCHAR2</a:t>
                      </a:r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/>
                        <a:t>20</a:t>
                      </a:r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/>
                        <a:t>NOT NULL</a:t>
                      </a:r>
                      <a:endParaRPr lang="ko-KR" altLang="en-US" sz="150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FK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5993843"/>
                  </a:ext>
                </a:extLst>
              </a:tr>
              <a:tr h="8117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6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PLACE_ID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숙소 아이디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VARCHAR2</a:t>
                      </a:r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20</a:t>
                      </a:r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/>
                        <a:t>NOT NULL</a:t>
                      </a:r>
                      <a:endParaRPr lang="ko-KR" altLang="en-US" sz="1500" dirty="0"/>
                    </a:p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FK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8464114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D582640D-4E95-4A53-8045-A7B5D775C3AF}"/>
              </a:ext>
            </a:extLst>
          </p:cNvPr>
          <p:cNvSpPr txBox="1"/>
          <p:nvPr/>
        </p:nvSpPr>
        <p:spPr>
          <a:xfrm>
            <a:off x="336884" y="83965"/>
            <a:ext cx="2230724" cy="491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2400" b="1" spc="-100" dirty="0">
                <a:ln>
                  <a:solidFill>
                    <a:srgbClr val="F6F3F0">
                      <a:alpha val="0"/>
                    </a:srgbClr>
                  </a:solidFill>
                </a:ln>
                <a:solidFill>
                  <a:srgbClr val="F6F3F0">
                    <a:alpha val="80000"/>
                  </a:srgbClr>
                </a:solidFill>
                <a:effectLst>
                  <a:outerShdw blurRad="50800" dist="38100" dir="2700000" algn="tl" rotWithShape="0">
                    <a:srgbClr val="453927">
                      <a:alpha val="20000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게시판 댓글</a:t>
            </a:r>
            <a:endParaRPr lang="en-US" altLang="ko-KR" sz="2400" b="1" spc="-100" dirty="0">
              <a:ln>
                <a:solidFill>
                  <a:srgbClr val="F6F3F0">
                    <a:alpha val="0"/>
                  </a:srgbClr>
                </a:solidFill>
              </a:ln>
              <a:solidFill>
                <a:srgbClr val="F6F3F0">
                  <a:alpha val="80000"/>
                </a:srgbClr>
              </a:solidFill>
              <a:effectLst>
                <a:outerShdw blurRad="50800" dist="38100" dir="2700000" algn="tl" rotWithShape="0">
                  <a:srgbClr val="453927">
                    <a:alpha val="20000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5482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C29E842C-6287-4C9F-B464-FEDC1696D2AF}"/>
              </a:ext>
            </a:extLst>
          </p:cNvPr>
          <p:cNvCxnSpPr>
            <a:cxnSpLocks/>
          </p:cNvCxnSpPr>
          <p:nvPr/>
        </p:nvCxnSpPr>
        <p:spPr>
          <a:xfrm>
            <a:off x="-96688" y="764704"/>
            <a:ext cx="1051316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E922BED1-538F-4145-835E-9B22B0E9F475}"/>
              </a:ext>
            </a:extLst>
          </p:cNvPr>
          <p:cNvCxnSpPr>
            <a:cxnSpLocks/>
          </p:cNvCxnSpPr>
          <p:nvPr/>
        </p:nvCxnSpPr>
        <p:spPr>
          <a:xfrm>
            <a:off x="10416480" y="0"/>
            <a:ext cx="0" cy="6858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1D2C940C-B08E-4035-A8F5-4D47BE85B78E}"/>
              </a:ext>
            </a:extLst>
          </p:cNvPr>
          <p:cNvSpPr txBox="1"/>
          <p:nvPr/>
        </p:nvSpPr>
        <p:spPr>
          <a:xfrm>
            <a:off x="10728176" y="96741"/>
            <a:ext cx="3816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구현기능</a:t>
            </a: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F8FD59EB-A40B-4F95-9A25-87F97D581CF3}"/>
              </a:ext>
            </a:extLst>
          </p:cNvPr>
          <p:cNvCxnSpPr/>
          <p:nvPr/>
        </p:nvCxnSpPr>
        <p:spPr>
          <a:xfrm flipH="1">
            <a:off x="10416480" y="440668"/>
            <a:ext cx="17755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B58A3410-650A-4137-BCF0-8C7C7E55AE2F}"/>
              </a:ext>
            </a:extLst>
          </p:cNvPr>
          <p:cNvSpPr txBox="1"/>
          <p:nvPr/>
        </p:nvSpPr>
        <p:spPr>
          <a:xfrm>
            <a:off x="10665078" y="721203"/>
            <a:ext cx="1362201" cy="276999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+mn-ea"/>
              </a:rPr>
              <a:t>숙소페이지</a:t>
            </a:r>
            <a:r>
              <a:rPr lang="en-US" altLang="ko-KR" sz="1200" dirty="0">
                <a:latin typeface="+mn-ea"/>
              </a:rPr>
              <a:t>(</a:t>
            </a:r>
            <a:r>
              <a:rPr lang="ko-KR" altLang="en-US" sz="1200" dirty="0">
                <a:latin typeface="+mn-ea"/>
              </a:rPr>
              <a:t>검색</a:t>
            </a:r>
            <a:r>
              <a:rPr lang="en-US" altLang="ko-KR" sz="1200" dirty="0">
                <a:latin typeface="+mn-ea"/>
              </a:rPr>
              <a:t>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703AEB7-85B1-49AD-9BCD-5AAF23858779}"/>
              </a:ext>
            </a:extLst>
          </p:cNvPr>
          <p:cNvSpPr txBox="1"/>
          <p:nvPr/>
        </p:nvSpPr>
        <p:spPr>
          <a:xfrm>
            <a:off x="10643618" y="1007332"/>
            <a:ext cx="1375626" cy="755079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latin typeface="+mn-ea"/>
              </a:rPr>
              <a:t>숙소페이지에서 자세한 위치와 정보를 통한 검색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C58A540-665C-4575-AFFE-4F8CC4A9A92A}"/>
              </a:ext>
            </a:extLst>
          </p:cNvPr>
          <p:cNvSpPr txBox="1"/>
          <p:nvPr/>
        </p:nvSpPr>
        <p:spPr>
          <a:xfrm>
            <a:off x="996786" y="1261248"/>
            <a:ext cx="705677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이부분에 사진 </a:t>
            </a:r>
            <a:r>
              <a:rPr lang="ko-KR" altLang="en-US" dirty="0" err="1"/>
              <a:t>넣어주시고</a:t>
            </a:r>
            <a:r>
              <a:rPr lang="ko-KR" altLang="en-US" dirty="0"/>
              <a:t> 옆에 구현기능</a:t>
            </a:r>
            <a:r>
              <a:rPr lang="en-US" altLang="ko-KR" dirty="0"/>
              <a:t>,</a:t>
            </a:r>
            <a:r>
              <a:rPr lang="ko-KR" altLang="en-US" dirty="0"/>
              <a:t>제목 </a:t>
            </a:r>
            <a:r>
              <a:rPr lang="en-US" altLang="ko-KR" dirty="0"/>
              <a:t>,</a:t>
            </a:r>
            <a:r>
              <a:rPr lang="ko-KR" altLang="en-US" dirty="0"/>
              <a:t>도형</a:t>
            </a:r>
            <a:endParaRPr lang="en-US" altLang="ko-KR" dirty="0"/>
          </a:p>
          <a:p>
            <a:r>
              <a:rPr lang="ko-KR" altLang="en-US" dirty="0" err="1"/>
              <a:t>복붙해서</a:t>
            </a:r>
            <a:r>
              <a:rPr lang="ko-KR" altLang="en-US" dirty="0"/>
              <a:t> 쭉 써주세요 글꼴</a:t>
            </a:r>
            <a:r>
              <a:rPr lang="en-US" altLang="ko-KR" dirty="0"/>
              <a:t>, </a:t>
            </a:r>
            <a:r>
              <a:rPr lang="ko-KR" altLang="en-US" dirty="0"/>
              <a:t>글씨크기</a:t>
            </a:r>
            <a:r>
              <a:rPr lang="en-US" altLang="ko-KR" dirty="0"/>
              <a:t>, </a:t>
            </a:r>
            <a:r>
              <a:rPr lang="ko-KR" altLang="en-US" dirty="0"/>
              <a:t>스타일 </a:t>
            </a:r>
            <a:r>
              <a:rPr lang="ko-KR" altLang="en-US" dirty="0" err="1"/>
              <a:t>바꾸지말아주세요</a:t>
            </a:r>
            <a:r>
              <a:rPr lang="en-US" altLang="ko-KR" dirty="0"/>
              <a:t>!!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페이지이름 예시 </a:t>
            </a:r>
            <a:r>
              <a:rPr lang="en-US" altLang="ko-KR" dirty="0"/>
              <a:t>: </a:t>
            </a:r>
            <a:r>
              <a:rPr lang="ko-KR" altLang="en-US" dirty="0"/>
              <a:t> 메인페이지</a:t>
            </a:r>
            <a:r>
              <a:rPr lang="en-US" altLang="ko-KR" dirty="0"/>
              <a:t>, </a:t>
            </a:r>
            <a:r>
              <a:rPr lang="ko-KR" altLang="en-US" dirty="0" err="1"/>
              <a:t>로그인페이지</a:t>
            </a:r>
            <a:r>
              <a:rPr lang="ko-KR" altLang="en-US" dirty="0"/>
              <a:t> 등등</a:t>
            </a:r>
            <a:r>
              <a:rPr lang="en-US" altLang="ko-KR" dirty="0"/>
              <a:t>..</a:t>
            </a:r>
          </a:p>
          <a:p>
            <a:endParaRPr lang="en-US" altLang="ko-KR" dirty="0"/>
          </a:p>
          <a:p>
            <a:r>
              <a:rPr lang="ko-KR" altLang="en-US" dirty="0"/>
              <a:t>페이지주소 예시 </a:t>
            </a:r>
            <a:r>
              <a:rPr lang="en-US" altLang="ko-KR" dirty="0"/>
              <a:t>: </a:t>
            </a:r>
            <a:r>
              <a:rPr lang="ko-KR" altLang="en-US" dirty="0"/>
              <a:t>메인페이지</a:t>
            </a:r>
            <a:r>
              <a:rPr lang="en-US" altLang="ko-KR" dirty="0"/>
              <a:t>/</a:t>
            </a:r>
            <a:r>
              <a:rPr lang="ko-KR" altLang="en-US" dirty="0" err="1"/>
              <a:t>로그인페이지</a:t>
            </a:r>
            <a:endParaRPr lang="en-US" altLang="ko-KR" dirty="0"/>
          </a:p>
          <a:p>
            <a:r>
              <a:rPr lang="en-US" altLang="ko-KR" dirty="0"/>
              <a:t>                       </a:t>
            </a:r>
            <a:r>
              <a:rPr lang="ko-KR" altLang="en-US" dirty="0"/>
              <a:t>메인페이지</a:t>
            </a:r>
            <a:r>
              <a:rPr lang="en-US" altLang="ko-KR" dirty="0"/>
              <a:t>/</a:t>
            </a:r>
            <a:r>
              <a:rPr lang="ko-KR" altLang="en-US" dirty="0"/>
              <a:t>예약페이지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본인이름 </a:t>
            </a:r>
            <a:r>
              <a:rPr lang="en-US" altLang="ko-KR" dirty="0"/>
              <a:t>: </a:t>
            </a:r>
            <a:r>
              <a:rPr lang="ko-KR" altLang="en-US" dirty="0"/>
              <a:t>본인이름 </a:t>
            </a:r>
            <a:r>
              <a:rPr lang="ko-KR" altLang="en-US" dirty="0" err="1"/>
              <a:t>적어주시면되여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이페이지</a:t>
            </a:r>
            <a:r>
              <a:rPr lang="ko-KR" altLang="en-US" dirty="0"/>
              <a:t> 쭉 </a:t>
            </a:r>
            <a:r>
              <a:rPr lang="ko-KR" altLang="en-US" dirty="0" err="1"/>
              <a:t>복붙해서</a:t>
            </a:r>
            <a:r>
              <a:rPr lang="ko-KR" altLang="en-US" dirty="0"/>
              <a:t> 아래 </a:t>
            </a:r>
            <a:r>
              <a:rPr lang="ko-KR" altLang="en-US" dirty="0" err="1"/>
              <a:t>붙혀서쓰시면대여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사진크기는 이 </a:t>
            </a:r>
            <a:r>
              <a:rPr lang="ko-KR" altLang="en-US" dirty="0" err="1"/>
              <a:t>흰색틀</a:t>
            </a:r>
            <a:r>
              <a:rPr lang="ko-KR" altLang="en-US" dirty="0"/>
              <a:t> </a:t>
            </a:r>
            <a:r>
              <a:rPr lang="ko-KR" altLang="en-US" dirty="0" err="1"/>
              <a:t>가득차게</a:t>
            </a:r>
            <a:r>
              <a:rPr lang="ko-KR" altLang="en-US" dirty="0"/>
              <a:t> 입니다</a:t>
            </a:r>
            <a:r>
              <a:rPr lang="en-US" altLang="ko-KR" dirty="0"/>
              <a:t>!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CB882CE-D01D-4F64-A066-F518E901FE9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1098" y="682740"/>
            <a:ext cx="333737" cy="33373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464854B-2F77-4D72-AD6D-5B2C5E4935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72352"/>
            <a:ext cx="10441395" cy="6119766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8FB9B03D-1EC7-4EEA-9685-B7AF14E2163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0605" y="1065826"/>
            <a:ext cx="333737" cy="33373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48C3CAE-6EC9-45DC-84D9-EE892D799E3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1395" y="2179239"/>
            <a:ext cx="334800" cy="3348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06A79C7-8BD8-4F47-90FF-B08C77393E1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03" y="3506595"/>
            <a:ext cx="334800" cy="33480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7E5B585A-29B8-4937-B8FF-A103082E1B8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129" y="2514039"/>
            <a:ext cx="334800" cy="334800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72A82C0D-3E83-47E1-819D-AB74283AB14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5715" y="3476007"/>
            <a:ext cx="334800" cy="33480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3D412F89-195E-47F9-8903-6091DD047CCA}"/>
              </a:ext>
            </a:extLst>
          </p:cNvPr>
          <p:cNvSpPr txBox="1"/>
          <p:nvPr/>
        </p:nvSpPr>
        <p:spPr>
          <a:xfrm>
            <a:off x="10660665" y="2183556"/>
            <a:ext cx="1362201" cy="276999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+mn-ea"/>
              </a:rPr>
              <a:t>숙소페이지</a:t>
            </a:r>
            <a:r>
              <a:rPr lang="en-US" altLang="ko-KR" sz="1200" dirty="0">
                <a:latin typeface="+mn-ea"/>
              </a:rPr>
              <a:t>(</a:t>
            </a:r>
            <a:r>
              <a:rPr lang="ko-KR" altLang="en-US" sz="1200" dirty="0">
                <a:latin typeface="+mn-ea"/>
              </a:rPr>
              <a:t>예약</a:t>
            </a:r>
            <a:r>
              <a:rPr lang="en-US" altLang="ko-KR" sz="1200" dirty="0">
                <a:latin typeface="+mn-ea"/>
              </a:rPr>
              <a:t>)</a:t>
            </a:r>
            <a:endParaRPr lang="ko-KR" altLang="en-US" sz="1200" dirty="0">
              <a:latin typeface="+mn-ea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75E070F-9F64-41EA-8016-37243346E80A}"/>
              </a:ext>
            </a:extLst>
          </p:cNvPr>
          <p:cNvSpPr txBox="1"/>
          <p:nvPr/>
        </p:nvSpPr>
        <p:spPr>
          <a:xfrm>
            <a:off x="10653952" y="2505503"/>
            <a:ext cx="1375626" cy="524246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latin typeface="+mn-ea"/>
              </a:rPr>
              <a:t>캘린더</a:t>
            </a:r>
            <a:r>
              <a:rPr lang="en-US" altLang="ko-KR" sz="1000" dirty="0">
                <a:latin typeface="+mn-ea"/>
              </a:rPr>
              <a:t>API</a:t>
            </a:r>
            <a:r>
              <a:rPr lang="ko-KR" altLang="en-US" sz="1000" dirty="0">
                <a:latin typeface="+mn-ea"/>
              </a:rPr>
              <a:t>를 통한 예약 가능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C49BA63-A1A1-441B-AEEA-8CD62C987B28}"/>
              </a:ext>
            </a:extLst>
          </p:cNvPr>
          <p:cNvSpPr txBox="1"/>
          <p:nvPr/>
        </p:nvSpPr>
        <p:spPr>
          <a:xfrm>
            <a:off x="10666841" y="3568653"/>
            <a:ext cx="1362201" cy="276999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+mn-ea"/>
              </a:rPr>
              <a:t>숙소페이지</a:t>
            </a:r>
            <a:r>
              <a:rPr lang="en-US" altLang="ko-KR" sz="1200" dirty="0">
                <a:latin typeface="+mn-ea"/>
              </a:rPr>
              <a:t>(</a:t>
            </a:r>
            <a:r>
              <a:rPr lang="ko-KR" altLang="en-US" sz="1200" dirty="0">
                <a:latin typeface="+mn-ea"/>
              </a:rPr>
              <a:t>필터</a:t>
            </a:r>
            <a:r>
              <a:rPr lang="en-US" altLang="ko-KR" sz="1200" dirty="0">
                <a:latin typeface="+mn-ea"/>
              </a:rPr>
              <a:t>)</a:t>
            </a:r>
            <a:endParaRPr lang="ko-KR" altLang="en-US" sz="1200" dirty="0">
              <a:latin typeface="+mn-ea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43E46D0-94D0-46EB-A3B1-E40BBCFD344D}"/>
              </a:ext>
            </a:extLst>
          </p:cNvPr>
          <p:cNvSpPr txBox="1"/>
          <p:nvPr/>
        </p:nvSpPr>
        <p:spPr>
          <a:xfrm>
            <a:off x="10662113" y="3841395"/>
            <a:ext cx="1375626" cy="755079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latin typeface="+mn-ea"/>
              </a:rPr>
              <a:t>필터를 통해 관심사에 맞게 정렬 후 숙소리스트 보기가능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8B32CA0-33F7-4411-AADD-EFFC99F9EA5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9166" y="4653136"/>
            <a:ext cx="334800" cy="334800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48CC9ED9-817F-425B-92BB-5AB98592DE2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9073" y="4752685"/>
            <a:ext cx="334800" cy="33480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968594A0-1996-4424-8C21-3062F6094795}"/>
              </a:ext>
            </a:extLst>
          </p:cNvPr>
          <p:cNvSpPr txBox="1"/>
          <p:nvPr/>
        </p:nvSpPr>
        <p:spPr>
          <a:xfrm>
            <a:off x="10745991" y="4784285"/>
            <a:ext cx="1362201" cy="276999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+mn-ea"/>
              </a:rPr>
              <a:t>숙소페이지</a:t>
            </a:r>
            <a:r>
              <a:rPr lang="en-US" altLang="ko-KR" sz="1200" dirty="0">
                <a:latin typeface="+mn-ea"/>
              </a:rPr>
              <a:t>(</a:t>
            </a:r>
            <a:r>
              <a:rPr lang="ko-KR" altLang="en-US" sz="1200" dirty="0">
                <a:latin typeface="+mn-ea"/>
              </a:rPr>
              <a:t>지도</a:t>
            </a:r>
            <a:r>
              <a:rPr lang="en-US" altLang="ko-KR" sz="1200" dirty="0">
                <a:latin typeface="+mn-ea"/>
              </a:rPr>
              <a:t>)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D653689-9ED7-4872-84D0-6E93A12FD51C}"/>
              </a:ext>
            </a:extLst>
          </p:cNvPr>
          <p:cNvSpPr txBox="1"/>
          <p:nvPr/>
        </p:nvSpPr>
        <p:spPr>
          <a:xfrm>
            <a:off x="10724531" y="5070414"/>
            <a:ext cx="1375626" cy="755079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latin typeface="+mn-ea"/>
              </a:rPr>
              <a:t>좌측 해당 숙소의 위치를 지도</a:t>
            </a:r>
            <a:r>
              <a:rPr lang="en-US" altLang="ko-KR" sz="1000" dirty="0">
                <a:latin typeface="+mn-ea"/>
              </a:rPr>
              <a:t>API</a:t>
            </a:r>
            <a:r>
              <a:rPr lang="ko-KR" altLang="en-US" sz="1000" dirty="0">
                <a:latin typeface="+mn-ea"/>
              </a:rPr>
              <a:t>에서  확인  가능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EB42CBA-9414-4441-BACB-07DC81B40141}"/>
              </a:ext>
            </a:extLst>
          </p:cNvPr>
          <p:cNvSpPr txBox="1"/>
          <p:nvPr/>
        </p:nvSpPr>
        <p:spPr>
          <a:xfrm>
            <a:off x="8184234" y="358623"/>
            <a:ext cx="2298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지역별 숙소 페이지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523667B-FE5C-4ADE-A4FA-1521B62ED39B}"/>
              </a:ext>
            </a:extLst>
          </p:cNvPr>
          <p:cNvSpPr txBox="1"/>
          <p:nvPr/>
        </p:nvSpPr>
        <p:spPr>
          <a:xfrm>
            <a:off x="44794" y="140988"/>
            <a:ext cx="1659429" cy="4918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ko-KR" altLang="en-US" sz="2400" b="1" spc="-100" dirty="0">
                <a:ln>
                  <a:solidFill>
                    <a:srgbClr val="F6F3F0">
                      <a:alpha val="0"/>
                    </a:srgbClr>
                  </a:solidFill>
                </a:ln>
                <a:solidFill>
                  <a:srgbClr val="F6F3F0">
                    <a:alpha val="80000"/>
                  </a:srgbClr>
                </a:solidFill>
                <a:effectLst>
                  <a:outerShdw blurRad="50800" dist="38100" dir="2700000" algn="tl" rotWithShape="0">
                    <a:srgbClr val="453927">
                      <a:alpha val="20000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스토리보드</a:t>
            </a:r>
            <a:endParaRPr lang="en-US" altLang="ko-KR" sz="2400" b="1" spc="-100" dirty="0">
              <a:ln>
                <a:solidFill>
                  <a:srgbClr val="F6F3F0">
                    <a:alpha val="0"/>
                  </a:srgbClr>
                </a:solidFill>
              </a:ln>
              <a:solidFill>
                <a:srgbClr val="F6F3F0">
                  <a:alpha val="80000"/>
                </a:srgbClr>
              </a:solidFill>
              <a:effectLst>
                <a:outerShdw blurRad="50800" dist="38100" dir="2700000" algn="tl" rotWithShape="0">
                  <a:srgbClr val="453927">
                    <a:alpha val="20000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13504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C29E842C-6287-4C9F-B464-FEDC1696D2AF}"/>
              </a:ext>
            </a:extLst>
          </p:cNvPr>
          <p:cNvCxnSpPr>
            <a:cxnSpLocks/>
          </p:cNvCxnSpPr>
          <p:nvPr/>
        </p:nvCxnSpPr>
        <p:spPr>
          <a:xfrm>
            <a:off x="-96688" y="764704"/>
            <a:ext cx="1051316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28B32CA0-33F7-4411-AADD-EFFC99F9EA5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9166" y="4653136"/>
            <a:ext cx="334800" cy="334800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F523667B-FE5C-4ADE-A4FA-1521B62ED39B}"/>
              </a:ext>
            </a:extLst>
          </p:cNvPr>
          <p:cNvSpPr txBox="1"/>
          <p:nvPr/>
        </p:nvSpPr>
        <p:spPr>
          <a:xfrm>
            <a:off x="339747" y="140988"/>
            <a:ext cx="1364476" cy="4918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ko-KR" altLang="en-US" sz="2400" b="1" spc="-100" dirty="0">
                <a:ln>
                  <a:solidFill>
                    <a:srgbClr val="F6F3F0">
                      <a:alpha val="0"/>
                    </a:srgbClr>
                  </a:solidFill>
                </a:ln>
                <a:solidFill>
                  <a:srgbClr val="F6F3F0">
                    <a:alpha val="80000"/>
                  </a:srgbClr>
                </a:solidFill>
                <a:effectLst>
                  <a:outerShdw blurRad="50800" dist="38100" dir="2700000" algn="tl" rotWithShape="0">
                    <a:srgbClr val="453927">
                      <a:alpha val="20000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변경내용</a:t>
            </a:r>
            <a:endParaRPr lang="en-US" altLang="ko-KR" sz="2400" b="1" spc="-100" dirty="0">
              <a:ln>
                <a:solidFill>
                  <a:srgbClr val="F6F3F0">
                    <a:alpha val="0"/>
                  </a:srgbClr>
                </a:solidFill>
              </a:ln>
              <a:solidFill>
                <a:srgbClr val="F6F3F0">
                  <a:alpha val="80000"/>
                </a:srgbClr>
              </a:solidFill>
              <a:effectLst>
                <a:outerShdw blurRad="50800" dist="38100" dir="2700000" algn="tl" rotWithShape="0">
                  <a:srgbClr val="453927">
                    <a:alpha val="20000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0F5C49A-3D55-4C63-8F19-616EAAA3A8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0" y="764704"/>
            <a:ext cx="12175489" cy="6221848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804EAD67-E0E9-499B-AB25-DBF6A4A5AE34}"/>
              </a:ext>
            </a:extLst>
          </p:cNvPr>
          <p:cNvSpPr txBox="1"/>
          <p:nvPr/>
        </p:nvSpPr>
        <p:spPr>
          <a:xfrm>
            <a:off x="1704223" y="263522"/>
            <a:ext cx="9792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0" i="0" dirty="0">
                <a:solidFill>
                  <a:srgbClr val="DCDDDE"/>
                </a:solidFill>
                <a:effectLst/>
                <a:latin typeface="Agency FB" panose="020B0503020202020204" pitchFamily="34" charset="0"/>
              </a:rPr>
              <a:t>체크아웃</a:t>
            </a:r>
            <a:r>
              <a:rPr lang="en-US" altLang="ko-KR" dirty="0">
                <a:solidFill>
                  <a:srgbClr val="DCDDDE"/>
                </a:solidFill>
                <a:latin typeface="Agency FB" panose="020B0503020202020204" pitchFamily="34" charset="0"/>
              </a:rPr>
              <a:t> </a:t>
            </a:r>
            <a:r>
              <a:rPr lang="ko-KR" altLang="en-US" dirty="0">
                <a:solidFill>
                  <a:srgbClr val="DCDDDE"/>
                </a:solidFill>
                <a:latin typeface="Agency FB" panose="020B0503020202020204" pitchFamily="34" charset="0"/>
              </a:rPr>
              <a:t>날짜에 대한 조건은 제외하고 위치와 가격에 대해서만 검색할 수 있도록 구현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15033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C29E842C-6287-4C9F-B464-FEDC1696D2AF}"/>
              </a:ext>
            </a:extLst>
          </p:cNvPr>
          <p:cNvCxnSpPr>
            <a:cxnSpLocks/>
          </p:cNvCxnSpPr>
          <p:nvPr/>
        </p:nvCxnSpPr>
        <p:spPr>
          <a:xfrm>
            <a:off x="-96688" y="764704"/>
            <a:ext cx="1051316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28B32CA0-33F7-4411-AADD-EFFC99F9EA5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9166" y="4653136"/>
            <a:ext cx="334800" cy="334800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F523667B-FE5C-4ADE-A4FA-1521B62ED39B}"/>
              </a:ext>
            </a:extLst>
          </p:cNvPr>
          <p:cNvSpPr txBox="1"/>
          <p:nvPr/>
        </p:nvSpPr>
        <p:spPr>
          <a:xfrm>
            <a:off x="339747" y="140988"/>
            <a:ext cx="1364476" cy="4918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ko-KR" altLang="en-US" sz="2400" b="1" spc="-100" dirty="0">
                <a:ln>
                  <a:solidFill>
                    <a:srgbClr val="F6F3F0">
                      <a:alpha val="0"/>
                    </a:srgbClr>
                  </a:solidFill>
                </a:ln>
                <a:solidFill>
                  <a:srgbClr val="F6F3F0">
                    <a:alpha val="80000"/>
                  </a:srgbClr>
                </a:solidFill>
                <a:effectLst>
                  <a:outerShdw blurRad="50800" dist="38100" dir="2700000" algn="tl" rotWithShape="0">
                    <a:srgbClr val="453927">
                      <a:alpha val="20000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변경내용</a:t>
            </a:r>
            <a:endParaRPr lang="en-US" altLang="ko-KR" sz="2400" b="1" spc="-100" dirty="0">
              <a:ln>
                <a:solidFill>
                  <a:srgbClr val="F6F3F0">
                    <a:alpha val="0"/>
                  </a:srgbClr>
                </a:solidFill>
              </a:ln>
              <a:solidFill>
                <a:srgbClr val="F6F3F0">
                  <a:alpha val="80000"/>
                </a:srgbClr>
              </a:solidFill>
              <a:effectLst>
                <a:outerShdw blurRad="50800" dist="38100" dir="2700000" algn="tl" rotWithShape="0">
                  <a:srgbClr val="453927">
                    <a:alpha val="20000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03B42C-4D04-4ABE-AE63-726C87FC355F}"/>
              </a:ext>
            </a:extLst>
          </p:cNvPr>
          <p:cNvSpPr txBox="1"/>
          <p:nvPr/>
        </p:nvSpPr>
        <p:spPr>
          <a:xfrm>
            <a:off x="1800377" y="202255"/>
            <a:ext cx="9792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0" i="0" dirty="0">
                <a:solidFill>
                  <a:srgbClr val="DCDDDE"/>
                </a:solidFill>
                <a:effectLst/>
                <a:latin typeface="Agency FB" panose="020B0503020202020204" pitchFamily="34" charset="0"/>
              </a:rPr>
              <a:t>사이트의 특성상 해외유저들의 </a:t>
            </a:r>
            <a:r>
              <a:rPr lang="ko-KR" altLang="en-US" b="0" i="0" dirty="0" err="1">
                <a:solidFill>
                  <a:srgbClr val="DCDDDE"/>
                </a:solidFill>
                <a:effectLst/>
                <a:latin typeface="Agency FB" panose="020B0503020202020204" pitchFamily="34" charset="0"/>
              </a:rPr>
              <a:t>유입을위해</a:t>
            </a:r>
            <a:r>
              <a:rPr lang="ko-KR" altLang="en-US" b="0" i="0" dirty="0">
                <a:solidFill>
                  <a:srgbClr val="DCDDDE"/>
                </a:solidFill>
                <a:effectLst/>
                <a:latin typeface="Agency FB" panose="020B0503020202020204" pitchFamily="34" charset="0"/>
              </a:rPr>
              <a:t> 언어설정기능 구현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BCF3EB2-8F3D-4C81-B058-79A27D7131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547" y="792458"/>
            <a:ext cx="6107547" cy="606554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2837197-110C-417F-98DE-2305FF0A5C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757248"/>
            <a:ext cx="6096000" cy="6100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3430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690981" y="262718"/>
            <a:ext cx="281003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 dirty="0">
                <a:ln>
                  <a:solidFill>
                    <a:srgbClr val="484444">
                      <a:alpha val="0"/>
                    </a:srgbClr>
                  </a:solidFill>
                </a:ln>
                <a:solidFill>
                  <a:srgbClr val="484444">
                    <a:alpha val="9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목차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3863752" y="1407864"/>
            <a:ext cx="5760640" cy="4832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2000" dirty="0">
                <a:ln>
                  <a:solidFill>
                    <a:srgbClr val="484444">
                      <a:alpha val="0"/>
                    </a:srgbClr>
                  </a:solidFill>
                </a:ln>
                <a:solidFill>
                  <a:srgbClr val="484444">
                    <a:alpha val="80000"/>
                  </a:srgbClr>
                </a:solidFill>
                <a:ea typeface="나눔바른고딕 Light" panose="020B0603020101020101" pitchFamily="50" charset="-127"/>
              </a:rPr>
              <a:t>1. </a:t>
            </a:r>
            <a:r>
              <a:rPr lang="ko-KR" altLang="en-US" sz="2000" dirty="0">
                <a:ln>
                  <a:solidFill>
                    <a:srgbClr val="484444">
                      <a:alpha val="0"/>
                    </a:srgbClr>
                  </a:solidFill>
                </a:ln>
                <a:solidFill>
                  <a:srgbClr val="484444">
                    <a:alpha val="80000"/>
                  </a:srgbClr>
                </a:solidFill>
                <a:ea typeface="나눔바른고딕 Light" panose="020B0603020101020101" pitchFamily="50" charset="-127"/>
              </a:rPr>
              <a:t>구현목표</a:t>
            </a:r>
          </a:p>
          <a:p>
            <a:pPr>
              <a:lnSpc>
                <a:spcPct val="120000"/>
              </a:lnSpc>
            </a:pPr>
            <a:r>
              <a:rPr lang="en-US" altLang="ko-KR" sz="2000" dirty="0">
                <a:ln>
                  <a:solidFill>
                    <a:srgbClr val="484444">
                      <a:alpha val="0"/>
                    </a:srgbClr>
                  </a:solidFill>
                </a:ln>
                <a:solidFill>
                  <a:srgbClr val="484444">
                    <a:alpha val="80000"/>
                  </a:srgbClr>
                </a:solidFill>
                <a:ea typeface="나눔바른고딕 Light" panose="020B0603020101020101" pitchFamily="50" charset="-127"/>
              </a:rPr>
              <a:t>2. </a:t>
            </a:r>
            <a:r>
              <a:rPr lang="ko-KR" altLang="en-US" sz="2000" dirty="0">
                <a:ln>
                  <a:solidFill>
                    <a:srgbClr val="484444">
                      <a:alpha val="0"/>
                    </a:srgbClr>
                  </a:solidFill>
                </a:ln>
                <a:solidFill>
                  <a:srgbClr val="484444">
                    <a:alpha val="80000"/>
                  </a:srgbClr>
                </a:solidFill>
                <a:ea typeface="나눔바른고딕 Light" panose="020B0603020101020101" pitchFamily="50" charset="-127"/>
              </a:rPr>
              <a:t>개발배경</a:t>
            </a:r>
          </a:p>
          <a:p>
            <a:pPr>
              <a:lnSpc>
                <a:spcPct val="120000"/>
              </a:lnSpc>
            </a:pPr>
            <a:r>
              <a:rPr lang="en-US" altLang="ko-KR" sz="2000" dirty="0">
                <a:ln>
                  <a:solidFill>
                    <a:srgbClr val="484444">
                      <a:alpha val="0"/>
                    </a:srgbClr>
                  </a:solidFill>
                </a:ln>
                <a:solidFill>
                  <a:srgbClr val="484444">
                    <a:alpha val="80000"/>
                  </a:srgbClr>
                </a:solidFill>
                <a:ea typeface="나눔바른고딕 Light" panose="020B0603020101020101" pitchFamily="50" charset="-127"/>
              </a:rPr>
              <a:t>3. </a:t>
            </a:r>
            <a:r>
              <a:rPr lang="ko-KR" altLang="en-US" sz="2000" dirty="0">
                <a:ln>
                  <a:solidFill>
                    <a:srgbClr val="484444">
                      <a:alpha val="0"/>
                    </a:srgbClr>
                  </a:solidFill>
                </a:ln>
                <a:solidFill>
                  <a:srgbClr val="484444">
                    <a:alpha val="80000"/>
                  </a:srgbClr>
                </a:solidFill>
                <a:ea typeface="나눔바른고딕 Light" panose="020B0603020101020101" pitchFamily="50" charset="-127"/>
              </a:rPr>
              <a:t>프로젝트 산출물</a:t>
            </a:r>
          </a:p>
          <a:p>
            <a:pPr>
              <a:lnSpc>
                <a:spcPct val="120000"/>
              </a:lnSpc>
            </a:pPr>
            <a:r>
              <a:rPr lang="ko-KR" altLang="en-US" sz="2000" dirty="0">
                <a:ln>
                  <a:solidFill>
                    <a:srgbClr val="484444">
                      <a:alpha val="0"/>
                    </a:srgbClr>
                  </a:solidFill>
                </a:ln>
                <a:solidFill>
                  <a:srgbClr val="484444">
                    <a:alpha val="80000"/>
                  </a:srgbClr>
                </a:solidFill>
                <a:ea typeface="나눔바른고딕 Light" panose="020B0603020101020101" pitchFamily="50" charset="-127"/>
              </a:rPr>
              <a:t>  </a:t>
            </a:r>
            <a:r>
              <a:rPr lang="en-US" altLang="ko-KR" sz="2000" dirty="0">
                <a:ln>
                  <a:solidFill>
                    <a:srgbClr val="484444">
                      <a:alpha val="0"/>
                    </a:srgbClr>
                  </a:solidFill>
                </a:ln>
                <a:solidFill>
                  <a:srgbClr val="484444">
                    <a:alpha val="80000"/>
                  </a:srgbClr>
                </a:solidFill>
                <a:ea typeface="나눔바른고딕 Light" panose="020B0603020101020101" pitchFamily="50" charset="-127"/>
              </a:rPr>
              <a:t>1) </a:t>
            </a:r>
            <a:r>
              <a:rPr lang="ko-KR" altLang="en-US" sz="2000" dirty="0">
                <a:ln>
                  <a:solidFill>
                    <a:srgbClr val="484444">
                      <a:alpha val="0"/>
                    </a:srgbClr>
                  </a:solidFill>
                </a:ln>
                <a:solidFill>
                  <a:srgbClr val="484444">
                    <a:alpha val="80000"/>
                  </a:srgbClr>
                </a:solidFill>
                <a:ea typeface="나눔바른고딕 Light" panose="020B0603020101020101" pitchFamily="50" charset="-127"/>
              </a:rPr>
              <a:t>프로젝트 일정</a:t>
            </a:r>
          </a:p>
          <a:p>
            <a:pPr>
              <a:lnSpc>
                <a:spcPct val="120000"/>
              </a:lnSpc>
            </a:pPr>
            <a:r>
              <a:rPr lang="ko-KR" altLang="en-US" sz="2000" dirty="0">
                <a:ln>
                  <a:solidFill>
                    <a:srgbClr val="484444">
                      <a:alpha val="0"/>
                    </a:srgbClr>
                  </a:solidFill>
                </a:ln>
                <a:solidFill>
                  <a:srgbClr val="484444">
                    <a:alpha val="80000"/>
                  </a:srgbClr>
                </a:solidFill>
                <a:ea typeface="나눔바른고딕 Light" panose="020B0603020101020101" pitchFamily="50" charset="-127"/>
              </a:rPr>
              <a:t>  </a:t>
            </a:r>
            <a:r>
              <a:rPr lang="en-US" altLang="ko-KR" sz="2000" dirty="0">
                <a:ln>
                  <a:solidFill>
                    <a:srgbClr val="484444">
                      <a:alpha val="0"/>
                    </a:srgbClr>
                  </a:solidFill>
                </a:ln>
                <a:solidFill>
                  <a:srgbClr val="484444">
                    <a:alpha val="80000"/>
                  </a:srgbClr>
                </a:solidFill>
                <a:ea typeface="나눔바른고딕 Light" panose="020B0603020101020101" pitchFamily="50" charset="-127"/>
              </a:rPr>
              <a:t>2) </a:t>
            </a:r>
            <a:r>
              <a:rPr lang="ko-KR" altLang="en-US" sz="2000" dirty="0">
                <a:ln>
                  <a:solidFill>
                    <a:srgbClr val="484444">
                      <a:alpha val="0"/>
                    </a:srgbClr>
                  </a:solidFill>
                </a:ln>
                <a:solidFill>
                  <a:srgbClr val="484444">
                    <a:alpha val="80000"/>
                  </a:srgbClr>
                </a:solidFill>
                <a:ea typeface="나눔바른고딕 Light" panose="020B0603020101020101" pitchFamily="50" charset="-127"/>
              </a:rPr>
              <a:t>요구사항 정의서</a:t>
            </a:r>
          </a:p>
          <a:p>
            <a:pPr>
              <a:lnSpc>
                <a:spcPct val="120000"/>
              </a:lnSpc>
            </a:pPr>
            <a:r>
              <a:rPr lang="ko-KR" altLang="en-US" sz="2000" dirty="0">
                <a:ln>
                  <a:solidFill>
                    <a:srgbClr val="484444">
                      <a:alpha val="0"/>
                    </a:srgbClr>
                  </a:solidFill>
                </a:ln>
                <a:solidFill>
                  <a:srgbClr val="484444">
                    <a:alpha val="80000"/>
                  </a:srgbClr>
                </a:solidFill>
                <a:ea typeface="나눔바른고딕 Light" panose="020B0603020101020101" pitchFamily="50" charset="-127"/>
              </a:rPr>
              <a:t>  </a:t>
            </a:r>
            <a:r>
              <a:rPr lang="en-US" altLang="ko-KR" sz="2000" dirty="0">
                <a:ln>
                  <a:solidFill>
                    <a:srgbClr val="484444">
                      <a:alpha val="0"/>
                    </a:srgbClr>
                  </a:solidFill>
                </a:ln>
                <a:solidFill>
                  <a:srgbClr val="484444">
                    <a:alpha val="80000"/>
                  </a:srgbClr>
                </a:solidFill>
                <a:ea typeface="나눔바른고딕 Light" panose="020B0603020101020101" pitchFamily="50" charset="-127"/>
              </a:rPr>
              <a:t>3) </a:t>
            </a:r>
            <a:r>
              <a:rPr lang="ko-KR" altLang="en-US" sz="2000" dirty="0">
                <a:ln>
                  <a:solidFill>
                    <a:srgbClr val="484444">
                      <a:alpha val="0"/>
                    </a:srgbClr>
                  </a:solidFill>
                </a:ln>
                <a:solidFill>
                  <a:srgbClr val="484444">
                    <a:alpha val="80000"/>
                  </a:srgbClr>
                </a:solidFill>
                <a:ea typeface="나눔바른고딕 Light" panose="020B0603020101020101" pitchFamily="50" charset="-127"/>
              </a:rPr>
              <a:t>단위업무 정의서</a:t>
            </a:r>
          </a:p>
          <a:p>
            <a:pPr>
              <a:lnSpc>
                <a:spcPct val="120000"/>
              </a:lnSpc>
            </a:pPr>
            <a:r>
              <a:rPr lang="ko-KR" altLang="en-US" sz="2000" dirty="0">
                <a:ln>
                  <a:solidFill>
                    <a:srgbClr val="484444">
                      <a:alpha val="0"/>
                    </a:srgbClr>
                  </a:solidFill>
                </a:ln>
                <a:solidFill>
                  <a:srgbClr val="484444">
                    <a:alpha val="80000"/>
                  </a:srgbClr>
                </a:solidFill>
                <a:ea typeface="나눔바른고딕 Light" panose="020B0603020101020101" pitchFamily="50" charset="-127"/>
              </a:rPr>
              <a:t>  </a:t>
            </a:r>
            <a:r>
              <a:rPr lang="en-US" altLang="ko-KR" sz="2000" dirty="0">
                <a:ln>
                  <a:solidFill>
                    <a:srgbClr val="484444">
                      <a:alpha val="0"/>
                    </a:srgbClr>
                  </a:solidFill>
                </a:ln>
                <a:solidFill>
                  <a:srgbClr val="484444">
                    <a:alpha val="80000"/>
                  </a:srgbClr>
                </a:solidFill>
                <a:ea typeface="나눔바른고딕 Light" panose="020B0603020101020101" pitchFamily="50" charset="-127"/>
              </a:rPr>
              <a:t>4) </a:t>
            </a:r>
            <a:r>
              <a:rPr lang="ko-KR" altLang="en-US" sz="2000" dirty="0">
                <a:ln>
                  <a:solidFill>
                    <a:srgbClr val="484444">
                      <a:alpha val="0"/>
                    </a:srgbClr>
                  </a:solidFill>
                </a:ln>
                <a:solidFill>
                  <a:srgbClr val="484444">
                    <a:alpha val="80000"/>
                  </a:srgbClr>
                </a:solidFill>
                <a:ea typeface="나눔바른고딕 Light" panose="020B0603020101020101" pitchFamily="50" charset="-127"/>
              </a:rPr>
              <a:t>유스케이스 다이어그램</a:t>
            </a:r>
          </a:p>
          <a:p>
            <a:pPr>
              <a:lnSpc>
                <a:spcPct val="120000"/>
              </a:lnSpc>
            </a:pPr>
            <a:r>
              <a:rPr lang="ko-KR" altLang="en-US" sz="2000" dirty="0">
                <a:ln>
                  <a:solidFill>
                    <a:srgbClr val="484444">
                      <a:alpha val="0"/>
                    </a:srgbClr>
                  </a:solidFill>
                </a:ln>
                <a:solidFill>
                  <a:srgbClr val="484444">
                    <a:alpha val="80000"/>
                  </a:srgbClr>
                </a:solidFill>
                <a:ea typeface="나눔바른고딕 Light" panose="020B0603020101020101" pitchFamily="50" charset="-127"/>
              </a:rPr>
              <a:t>  </a:t>
            </a:r>
            <a:r>
              <a:rPr lang="en-US" altLang="ko-KR" sz="2000" dirty="0">
                <a:ln>
                  <a:solidFill>
                    <a:srgbClr val="484444">
                      <a:alpha val="0"/>
                    </a:srgbClr>
                  </a:solidFill>
                </a:ln>
                <a:solidFill>
                  <a:srgbClr val="484444">
                    <a:alpha val="80000"/>
                  </a:srgbClr>
                </a:solidFill>
                <a:ea typeface="나눔바른고딕 Light" panose="020B0603020101020101" pitchFamily="50" charset="-127"/>
              </a:rPr>
              <a:t>5) </a:t>
            </a:r>
            <a:r>
              <a:rPr lang="ko-KR" altLang="en-US" sz="2000" dirty="0">
                <a:ln>
                  <a:solidFill>
                    <a:srgbClr val="484444">
                      <a:alpha val="0"/>
                    </a:srgbClr>
                  </a:solidFill>
                </a:ln>
                <a:solidFill>
                  <a:srgbClr val="484444">
                    <a:alpha val="80000"/>
                  </a:srgbClr>
                </a:solidFill>
                <a:ea typeface="나눔바른고딕 Light" panose="020B0603020101020101" pitchFamily="50" charset="-127"/>
              </a:rPr>
              <a:t>시퀀스 다이어그램</a:t>
            </a:r>
          </a:p>
          <a:p>
            <a:pPr>
              <a:lnSpc>
                <a:spcPct val="120000"/>
              </a:lnSpc>
            </a:pPr>
            <a:r>
              <a:rPr lang="ko-KR" altLang="en-US" sz="2000" dirty="0">
                <a:ln>
                  <a:solidFill>
                    <a:srgbClr val="484444">
                      <a:alpha val="0"/>
                    </a:srgbClr>
                  </a:solidFill>
                </a:ln>
                <a:solidFill>
                  <a:srgbClr val="484444">
                    <a:alpha val="80000"/>
                  </a:srgbClr>
                </a:solidFill>
                <a:ea typeface="나눔바른고딕 Light" panose="020B0603020101020101" pitchFamily="50" charset="-127"/>
              </a:rPr>
              <a:t>  </a:t>
            </a:r>
            <a:r>
              <a:rPr lang="en-US" altLang="ko-KR" sz="2000" dirty="0">
                <a:ln>
                  <a:solidFill>
                    <a:srgbClr val="484444">
                      <a:alpha val="0"/>
                    </a:srgbClr>
                  </a:solidFill>
                </a:ln>
                <a:solidFill>
                  <a:srgbClr val="484444">
                    <a:alpha val="80000"/>
                  </a:srgbClr>
                </a:solidFill>
                <a:ea typeface="나눔바른고딕 Light" panose="020B0603020101020101" pitchFamily="50" charset="-127"/>
              </a:rPr>
              <a:t>6) ERD</a:t>
            </a:r>
          </a:p>
          <a:p>
            <a:pPr>
              <a:lnSpc>
                <a:spcPct val="120000"/>
              </a:lnSpc>
            </a:pPr>
            <a:r>
              <a:rPr lang="en-US" altLang="ko-KR" sz="2000" dirty="0">
                <a:ln>
                  <a:solidFill>
                    <a:srgbClr val="484444">
                      <a:alpha val="0"/>
                    </a:srgbClr>
                  </a:solidFill>
                </a:ln>
                <a:solidFill>
                  <a:srgbClr val="484444">
                    <a:alpha val="80000"/>
                  </a:srgbClr>
                </a:solidFill>
                <a:ea typeface="나눔바른고딕 Light" panose="020B0603020101020101" pitchFamily="50" charset="-127"/>
              </a:rPr>
              <a:t>    ① </a:t>
            </a:r>
            <a:r>
              <a:rPr lang="ko-KR" altLang="en-US" sz="2000" dirty="0">
                <a:ln>
                  <a:solidFill>
                    <a:srgbClr val="484444">
                      <a:alpha val="0"/>
                    </a:srgbClr>
                  </a:solidFill>
                </a:ln>
                <a:solidFill>
                  <a:srgbClr val="484444">
                    <a:alpha val="80000"/>
                  </a:srgbClr>
                </a:solidFill>
                <a:ea typeface="나눔바른고딕 Light" panose="020B0603020101020101" pitchFamily="50" charset="-127"/>
              </a:rPr>
              <a:t>논리</a:t>
            </a:r>
          </a:p>
          <a:p>
            <a:pPr>
              <a:lnSpc>
                <a:spcPct val="120000"/>
              </a:lnSpc>
            </a:pPr>
            <a:r>
              <a:rPr lang="ko-KR" altLang="en-US" sz="2000" dirty="0">
                <a:ln>
                  <a:solidFill>
                    <a:srgbClr val="484444">
                      <a:alpha val="0"/>
                    </a:srgbClr>
                  </a:solidFill>
                </a:ln>
                <a:solidFill>
                  <a:srgbClr val="484444">
                    <a:alpha val="80000"/>
                  </a:srgbClr>
                </a:solidFill>
                <a:ea typeface="나눔바른고딕 Light" panose="020B0603020101020101" pitchFamily="50" charset="-127"/>
              </a:rPr>
              <a:t>    ② 물리</a:t>
            </a:r>
          </a:p>
          <a:p>
            <a:pPr>
              <a:lnSpc>
                <a:spcPct val="120000"/>
              </a:lnSpc>
            </a:pPr>
            <a:r>
              <a:rPr lang="en-US" altLang="ko-KR" sz="2000" dirty="0">
                <a:ln>
                  <a:solidFill>
                    <a:srgbClr val="484444">
                      <a:alpha val="0"/>
                    </a:srgbClr>
                  </a:solidFill>
                </a:ln>
                <a:solidFill>
                  <a:srgbClr val="484444">
                    <a:alpha val="80000"/>
                  </a:srgbClr>
                </a:solidFill>
                <a:ea typeface="나눔바른고딕 Light" panose="020B0603020101020101" pitchFamily="50" charset="-127"/>
              </a:rPr>
              <a:t>4.</a:t>
            </a:r>
            <a:r>
              <a:rPr lang="ko-KR" altLang="en-US" sz="2000" dirty="0">
                <a:ln>
                  <a:solidFill>
                    <a:srgbClr val="484444">
                      <a:alpha val="0"/>
                    </a:srgbClr>
                  </a:solidFill>
                </a:ln>
                <a:solidFill>
                  <a:srgbClr val="484444">
                    <a:alpha val="80000"/>
                  </a:srgbClr>
                </a:solidFill>
                <a:ea typeface="나눔바른고딕 Light" panose="020B0603020101020101" pitchFamily="50" charset="-127"/>
              </a:rPr>
              <a:t>개발환경</a:t>
            </a:r>
          </a:p>
          <a:p>
            <a:pPr>
              <a:lnSpc>
                <a:spcPct val="120000"/>
              </a:lnSpc>
            </a:pPr>
            <a:r>
              <a:rPr lang="en-US" altLang="ko-KR" sz="2000" dirty="0">
                <a:ln>
                  <a:solidFill>
                    <a:srgbClr val="484444">
                      <a:alpha val="0"/>
                    </a:srgbClr>
                  </a:solidFill>
                </a:ln>
                <a:solidFill>
                  <a:srgbClr val="484444">
                    <a:alpha val="80000"/>
                  </a:srgbClr>
                </a:solidFill>
                <a:ea typeface="나눔바른고딕 Light" panose="020B0603020101020101" pitchFamily="50" charset="-127"/>
              </a:rPr>
              <a:t>5. </a:t>
            </a:r>
            <a:r>
              <a:rPr lang="ko-KR" altLang="en-US" sz="2000" dirty="0">
                <a:ln>
                  <a:solidFill>
                    <a:srgbClr val="484444">
                      <a:alpha val="0"/>
                    </a:srgbClr>
                  </a:solidFill>
                </a:ln>
                <a:solidFill>
                  <a:srgbClr val="484444">
                    <a:alpha val="80000"/>
                  </a:srgbClr>
                </a:solidFill>
                <a:ea typeface="나눔바른고딕 Light" panose="020B0603020101020101" pitchFamily="50" charset="-127"/>
              </a:rPr>
              <a:t>스토리보드</a:t>
            </a:r>
            <a:endParaRPr lang="en-US" altLang="ko-KR" sz="2000" dirty="0">
              <a:ln>
                <a:solidFill>
                  <a:srgbClr val="484444">
                    <a:alpha val="0"/>
                  </a:srgbClr>
                </a:solidFill>
              </a:ln>
              <a:solidFill>
                <a:srgbClr val="484444">
                  <a:alpha val="80000"/>
                </a:srgbClr>
              </a:solidFill>
              <a:ea typeface="나눔바른고딕 Light" panose="020B060302010102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84F4096-8D44-47E7-9637-2849A5389573}"/>
              </a:ext>
            </a:extLst>
          </p:cNvPr>
          <p:cNvSpPr/>
          <p:nvPr/>
        </p:nvSpPr>
        <p:spPr>
          <a:xfrm>
            <a:off x="5807968" y="6021288"/>
            <a:ext cx="936104" cy="43204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39981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C29E842C-6287-4C9F-B464-FEDC1696D2AF}"/>
              </a:ext>
            </a:extLst>
          </p:cNvPr>
          <p:cNvCxnSpPr>
            <a:cxnSpLocks/>
          </p:cNvCxnSpPr>
          <p:nvPr/>
        </p:nvCxnSpPr>
        <p:spPr>
          <a:xfrm>
            <a:off x="-96688" y="764704"/>
            <a:ext cx="1051316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E922BED1-538F-4145-835E-9B22B0E9F475}"/>
              </a:ext>
            </a:extLst>
          </p:cNvPr>
          <p:cNvCxnSpPr>
            <a:cxnSpLocks/>
          </p:cNvCxnSpPr>
          <p:nvPr/>
        </p:nvCxnSpPr>
        <p:spPr>
          <a:xfrm>
            <a:off x="10416480" y="0"/>
            <a:ext cx="0" cy="6858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1D2C940C-B08E-4035-A8F5-4D47BE85B78E}"/>
              </a:ext>
            </a:extLst>
          </p:cNvPr>
          <p:cNvSpPr txBox="1"/>
          <p:nvPr/>
        </p:nvSpPr>
        <p:spPr>
          <a:xfrm>
            <a:off x="10728176" y="96741"/>
            <a:ext cx="3816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구현기능</a:t>
            </a: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F8FD59EB-A40B-4F95-9A25-87F97D581CF3}"/>
              </a:ext>
            </a:extLst>
          </p:cNvPr>
          <p:cNvCxnSpPr/>
          <p:nvPr/>
        </p:nvCxnSpPr>
        <p:spPr>
          <a:xfrm flipH="1">
            <a:off x="10416480" y="440668"/>
            <a:ext cx="17755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B58A3410-650A-4137-BCF0-8C7C7E55AE2F}"/>
              </a:ext>
            </a:extLst>
          </p:cNvPr>
          <p:cNvSpPr txBox="1"/>
          <p:nvPr/>
        </p:nvSpPr>
        <p:spPr>
          <a:xfrm>
            <a:off x="10710463" y="548515"/>
            <a:ext cx="1362201" cy="276999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+mn-ea"/>
              </a:rPr>
              <a:t>개인 정보 수정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703AEB7-85B1-49AD-9BCD-5AAF23858779}"/>
              </a:ext>
            </a:extLst>
          </p:cNvPr>
          <p:cNvSpPr txBox="1"/>
          <p:nvPr/>
        </p:nvSpPr>
        <p:spPr>
          <a:xfrm>
            <a:off x="10697034" y="862112"/>
            <a:ext cx="1375626" cy="524246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latin typeface="+mn-ea"/>
              </a:rPr>
              <a:t>개인 정보 수정 페이지로 이동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CB882CE-D01D-4F64-A066-F518E901FE9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1566" y="527610"/>
            <a:ext cx="333737" cy="333737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9ADF8FE7-7822-4E4F-BAFA-4FB484C96787}"/>
              </a:ext>
            </a:extLst>
          </p:cNvPr>
          <p:cNvSpPr txBox="1"/>
          <p:nvPr/>
        </p:nvSpPr>
        <p:spPr>
          <a:xfrm>
            <a:off x="10697034" y="1812781"/>
            <a:ext cx="1375626" cy="1216743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latin typeface="+mn-ea"/>
              </a:rPr>
              <a:t>게스트가 숙소를 등록하면</a:t>
            </a:r>
            <a:r>
              <a:rPr lang="en-US" altLang="ko-KR" sz="1000" dirty="0">
                <a:latin typeface="+mn-ea"/>
              </a:rPr>
              <a:t>, </a:t>
            </a:r>
            <a:r>
              <a:rPr lang="ko-KR" altLang="en-US" sz="1000" dirty="0">
                <a:latin typeface="+mn-ea"/>
              </a:rPr>
              <a:t>관리자에게 호스트 요청이 가고</a:t>
            </a:r>
            <a:r>
              <a:rPr lang="en-US" altLang="ko-KR" sz="1000" dirty="0">
                <a:latin typeface="+mn-ea"/>
              </a:rPr>
              <a:t>, </a:t>
            </a:r>
            <a:r>
              <a:rPr lang="ko-KR" altLang="en-US" sz="1000" dirty="0">
                <a:latin typeface="+mn-ea"/>
              </a:rPr>
              <a:t>승인 후 호스트 권한이 부여됨</a:t>
            </a:r>
            <a:endParaRPr lang="en-US" altLang="ko-KR" sz="1000" dirty="0">
              <a:latin typeface="+mn-ea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243398E-868E-4CF3-A186-D2D66FAA3028}"/>
              </a:ext>
            </a:extLst>
          </p:cNvPr>
          <p:cNvSpPr txBox="1"/>
          <p:nvPr/>
        </p:nvSpPr>
        <p:spPr>
          <a:xfrm>
            <a:off x="10710463" y="1510857"/>
            <a:ext cx="1362201" cy="276999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+mn-ea"/>
              </a:rPr>
              <a:t>숙소 등록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A0DB2614-55A2-4006-866D-49F3D6FACF7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391565" y="1463576"/>
            <a:ext cx="333737" cy="333737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38CDFE91-4014-43D2-80B1-826101C36C3D}"/>
              </a:ext>
            </a:extLst>
          </p:cNvPr>
          <p:cNvSpPr txBox="1"/>
          <p:nvPr/>
        </p:nvSpPr>
        <p:spPr>
          <a:xfrm>
            <a:off x="10710463" y="3132712"/>
            <a:ext cx="1362201" cy="276999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+mn-ea"/>
              </a:rPr>
              <a:t>숙소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2AD5E16-7E0A-4CA6-9E3D-2F1B3C356524}"/>
              </a:ext>
            </a:extLst>
          </p:cNvPr>
          <p:cNvSpPr txBox="1"/>
          <p:nvPr/>
        </p:nvSpPr>
        <p:spPr>
          <a:xfrm>
            <a:off x="10697034" y="3420909"/>
            <a:ext cx="1375626" cy="755079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latin typeface="+mn-ea"/>
              </a:rPr>
              <a:t>숙소의 예정된 예약</a:t>
            </a:r>
            <a:r>
              <a:rPr lang="en-US" altLang="ko-KR" sz="1000" dirty="0">
                <a:latin typeface="+mn-ea"/>
              </a:rPr>
              <a:t>, </a:t>
            </a:r>
            <a:r>
              <a:rPr lang="ko-KR" altLang="en-US" sz="1000" dirty="0">
                <a:latin typeface="+mn-ea"/>
              </a:rPr>
              <a:t>이전 예약을 확인하는 페이지로 이동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5EE39EFF-0BC5-4A1A-971C-40FFDB39096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395603" y="3081573"/>
            <a:ext cx="333737" cy="33373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478C14F-1188-4A17-B09A-53AAD77206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" y="764704"/>
            <a:ext cx="10416480" cy="6093296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7A731075-2F8E-490C-9914-ED6DD655C4B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5560" y="2843401"/>
            <a:ext cx="333737" cy="333737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500148EA-E36D-4D80-8FBA-F7D633C260F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47928" y="2763822"/>
            <a:ext cx="333737" cy="333737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81FF0BA7-9296-49CA-870C-AFBEEB7D811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32433" y="5157192"/>
            <a:ext cx="333737" cy="333737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7EAEF715-10B0-49BA-AAA9-71ABD0AF147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388438" y="4239300"/>
            <a:ext cx="333737" cy="333737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600784FA-5BA3-4060-8EEE-BBB0839F09B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28566" y="5157191"/>
            <a:ext cx="333737" cy="333737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7F2FC001-A411-4309-8739-B072540D876A}"/>
              </a:ext>
            </a:extLst>
          </p:cNvPr>
          <p:cNvSpPr txBox="1"/>
          <p:nvPr/>
        </p:nvSpPr>
        <p:spPr>
          <a:xfrm>
            <a:off x="10736052" y="4246840"/>
            <a:ext cx="1362201" cy="276999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+mn-ea"/>
              </a:rPr>
              <a:t>체험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3358840-1DF9-4A6F-922E-A02019AF2480}"/>
              </a:ext>
            </a:extLst>
          </p:cNvPr>
          <p:cNvSpPr txBox="1"/>
          <p:nvPr/>
        </p:nvSpPr>
        <p:spPr>
          <a:xfrm>
            <a:off x="10729340" y="4573037"/>
            <a:ext cx="1375626" cy="755079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latin typeface="+mn-ea"/>
              </a:rPr>
              <a:t>숙소의 예정된 예약</a:t>
            </a:r>
            <a:r>
              <a:rPr lang="en-US" altLang="ko-KR" sz="1000" dirty="0">
                <a:latin typeface="+mn-ea"/>
              </a:rPr>
              <a:t>, </a:t>
            </a:r>
            <a:r>
              <a:rPr lang="ko-KR" altLang="en-US" sz="1000" dirty="0">
                <a:latin typeface="+mn-ea"/>
              </a:rPr>
              <a:t>이전 예약을 확인하는 페이지로 이동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5B4F901-1708-4C6C-96D7-55534A81BAE0}"/>
              </a:ext>
            </a:extLst>
          </p:cNvPr>
          <p:cNvSpPr txBox="1"/>
          <p:nvPr/>
        </p:nvSpPr>
        <p:spPr>
          <a:xfrm>
            <a:off x="8459713" y="395371"/>
            <a:ext cx="2021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>
                <a:solidFill>
                  <a:schemeClr val="accent1">
                    <a:lumMod val="60000"/>
                    <a:lumOff val="40000"/>
                  </a:schemeClr>
                </a:solidFill>
              </a:rPr>
              <a:t>나의 정보 페이지 </a:t>
            </a:r>
            <a:endParaRPr lang="ko-KR" altLang="en-US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AA4E796-2834-459E-AFBA-1192FC403F00}"/>
              </a:ext>
            </a:extLst>
          </p:cNvPr>
          <p:cNvSpPr txBox="1"/>
          <p:nvPr/>
        </p:nvSpPr>
        <p:spPr>
          <a:xfrm>
            <a:off x="44794" y="140988"/>
            <a:ext cx="1659429" cy="4918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ko-KR" altLang="en-US" sz="2400" b="1" spc="-100" dirty="0">
                <a:ln>
                  <a:solidFill>
                    <a:srgbClr val="F6F3F0">
                      <a:alpha val="0"/>
                    </a:srgbClr>
                  </a:solidFill>
                </a:ln>
                <a:solidFill>
                  <a:srgbClr val="F6F3F0">
                    <a:alpha val="80000"/>
                  </a:srgbClr>
                </a:solidFill>
                <a:effectLst>
                  <a:outerShdw blurRad="50800" dist="38100" dir="2700000" algn="tl" rotWithShape="0">
                    <a:srgbClr val="453927">
                      <a:alpha val="20000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스토리보드</a:t>
            </a:r>
            <a:endParaRPr lang="en-US" altLang="ko-KR" sz="2400" b="1" spc="-100" dirty="0">
              <a:ln>
                <a:solidFill>
                  <a:srgbClr val="F6F3F0">
                    <a:alpha val="0"/>
                  </a:srgbClr>
                </a:solidFill>
              </a:ln>
              <a:solidFill>
                <a:srgbClr val="F6F3F0">
                  <a:alpha val="80000"/>
                </a:srgbClr>
              </a:solidFill>
              <a:effectLst>
                <a:outerShdw blurRad="50800" dist="38100" dir="2700000" algn="tl" rotWithShape="0">
                  <a:srgbClr val="453927">
                    <a:alpha val="20000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B2A76F0-8A46-459D-8B43-653F994C5FCC}"/>
              </a:ext>
            </a:extLst>
          </p:cNvPr>
          <p:cNvSpPr/>
          <p:nvPr/>
        </p:nvSpPr>
        <p:spPr>
          <a:xfrm>
            <a:off x="7416014" y="884077"/>
            <a:ext cx="2737921" cy="6940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내정보보기</a:t>
            </a:r>
            <a:r>
              <a:rPr lang="en-US" altLang="ko-KR" sz="1200" dirty="0"/>
              <a:t>, </a:t>
            </a:r>
            <a:r>
              <a:rPr lang="ko-KR" altLang="en-US" sz="1200" dirty="0"/>
              <a:t>정보수정</a:t>
            </a:r>
            <a:r>
              <a:rPr lang="en-US" altLang="ko-KR" sz="1200" dirty="0"/>
              <a:t>, </a:t>
            </a:r>
            <a:r>
              <a:rPr lang="ko-KR" altLang="en-US" sz="1200" dirty="0"/>
              <a:t>내 숙소정보</a:t>
            </a:r>
            <a:r>
              <a:rPr lang="en-US" altLang="ko-KR" sz="1200" dirty="0"/>
              <a:t>, </a:t>
            </a:r>
            <a:r>
              <a:rPr lang="ko-KR" altLang="en-US" sz="1200" dirty="0"/>
              <a:t>예약된 숙소</a:t>
            </a:r>
            <a:r>
              <a:rPr lang="en-US" altLang="ko-KR" sz="1200" dirty="0"/>
              <a:t>, </a:t>
            </a:r>
            <a:r>
              <a:rPr lang="ko-KR" altLang="en-US" sz="1200" dirty="0"/>
              <a:t>예약된 체험</a:t>
            </a:r>
            <a:r>
              <a:rPr lang="en-US" altLang="ko-KR" sz="1200" dirty="0"/>
              <a:t>, </a:t>
            </a:r>
            <a:r>
              <a:rPr lang="ko-KR" altLang="en-US" sz="1200" dirty="0"/>
              <a:t>숙소등록</a:t>
            </a:r>
          </a:p>
        </p:txBody>
      </p:sp>
    </p:spTree>
    <p:extLst>
      <p:ext uri="{BB962C8B-B14F-4D97-AF65-F5344CB8AC3E}">
        <p14:creationId xmlns:p14="http://schemas.microsoft.com/office/powerpoint/2010/main" val="14252809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C29E842C-6287-4C9F-B464-FEDC1696D2AF}"/>
              </a:ext>
            </a:extLst>
          </p:cNvPr>
          <p:cNvCxnSpPr>
            <a:cxnSpLocks/>
          </p:cNvCxnSpPr>
          <p:nvPr/>
        </p:nvCxnSpPr>
        <p:spPr>
          <a:xfrm>
            <a:off x="-96688" y="764704"/>
            <a:ext cx="1051316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28B32CA0-33F7-4411-AADD-EFFC99F9EA5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9166" y="4653136"/>
            <a:ext cx="334800" cy="334800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F523667B-FE5C-4ADE-A4FA-1521B62ED39B}"/>
              </a:ext>
            </a:extLst>
          </p:cNvPr>
          <p:cNvSpPr txBox="1"/>
          <p:nvPr/>
        </p:nvSpPr>
        <p:spPr>
          <a:xfrm>
            <a:off x="339747" y="140988"/>
            <a:ext cx="1364476" cy="4918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ko-KR" altLang="en-US" sz="2400" b="1" spc="-100" dirty="0">
                <a:ln>
                  <a:solidFill>
                    <a:srgbClr val="F6F3F0">
                      <a:alpha val="0"/>
                    </a:srgbClr>
                  </a:solidFill>
                </a:ln>
                <a:solidFill>
                  <a:srgbClr val="F6F3F0">
                    <a:alpha val="80000"/>
                  </a:srgbClr>
                </a:solidFill>
                <a:effectLst>
                  <a:outerShdw blurRad="50800" dist="38100" dir="2700000" algn="tl" rotWithShape="0">
                    <a:srgbClr val="453927">
                      <a:alpha val="20000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변경내용</a:t>
            </a:r>
            <a:endParaRPr lang="en-US" altLang="ko-KR" sz="2400" b="1" spc="-100" dirty="0">
              <a:ln>
                <a:solidFill>
                  <a:srgbClr val="F6F3F0">
                    <a:alpha val="0"/>
                  </a:srgbClr>
                </a:solidFill>
              </a:ln>
              <a:solidFill>
                <a:srgbClr val="F6F3F0">
                  <a:alpha val="80000"/>
                </a:srgbClr>
              </a:solidFill>
              <a:effectLst>
                <a:outerShdw blurRad="50800" dist="38100" dir="2700000" algn="tl" rotWithShape="0">
                  <a:srgbClr val="453927">
                    <a:alpha val="20000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CA1673-80F8-4330-8A0D-CA7B2E21FAA9}"/>
              </a:ext>
            </a:extLst>
          </p:cNvPr>
          <p:cNvSpPr txBox="1"/>
          <p:nvPr/>
        </p:nvSpPr>
        <p:spPr>
          <a:xfrm>
            <a:off x="1800377" y="202255"/>
            <a:ext cx="9792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0" i="0" dirty="0">
                <a:solidFill>
                  <a:srgbClr val="DCDDDE"/>
                </a:solidFill>
                <a:effectLst/>
                <a:latin typeface="Agency FB" panose="020B0503020202020204" pitchFamily="34" charset="0"/>
              </a:rPr>
              <a:t>내 숙소 정보 및 내정보보기 버튼을 추가해 회원정보 확인이 가능하도록 구현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1799E6E-D56E-4F41-AC9D-D2F51B80DC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2588"/>
            <a:ext cx="12192000" cy="6095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9344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C29E842C-6287-4C9F-B464-FEDC1696D2AF}"/>
              </a:ext>
            </a:extLst>
          </p:cNvPr>
          <p:cNvCxnSpPr>
            <a:cxnSpLocks/>
          </p:cNvCxnSpPr>
          <p:nvPr/>
        </p:nvCxnSpPr>
        <p:spPr>
          <a:xfrm>
            <a:off x="-96688" y="764704"/>
            <a:ext cx="1051316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E922BED1-538F-4145-835E-9B22B0E9F475}"/>
              </a:ext>
            </a:extLst>
          </p:cNvPr>
          <p:cNvCxnSpPr>
            <a:cxnSpLocks/>
          </p:cNvCxnSpPr>
          <p:nvPr/>
        </p:nvCxnSpPr>
        <p:spPr>
          <a:xfrm>
            <a:off x="10416480" y="0"/>
            <a:ext cx="0" cy="6858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1D2C940C-B08E-4035-A8F5-4D47BE85B78E}"/>
              </a:ext>
            </a:extLst>
          </p:cNvPr>
          <p:cNvSpPr txBox="1"/>
          <p:nvPr/>
        </p:nvSpPr>
        <p:spPr>
          <a:xfrm>
            <a:off x="10728176" y="96741"/>
            <a:ext cx="3816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구현기능</a:t>
            </a: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F8FD59EB-A40B-4F95-9A25-87F97D581CF3}"/>
              </a:ext>
            </a:extLst>
          </p:cNvPr>
          <p:cNvCxnSpPr/>
          <p:nvPr/>
        </p:nvCxnSpPr>
        <p:spPr>
          <a:xfrm flipH="1">
            <a:off x="10416480" y="440668"/>
            <a:ext cx="17755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B58A3410-650A-4137-BCF0-8C7C7E55AE2F}"/>
              </a:ext>
            </a:extLst>
          </p:cNvPr>
          <p:cNvSpPr txBox="1"/>
          <p:nvPr/>
        </p:nvSpPr>
        <p:spPr>
          <a:xfrm>
            <a:off x="10638451" y="548515"/>
            <a:ext cx="1362201" cy="276999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+mn-ea"/>
              </a:rPr>
              <a:t>정보 수정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703AEB7-85B1-49AD-9BCD-5AAF23858779}"/>
              </a:ext>
            </a:extLst>
          </p:cNvPr>
          <p:cNvSpPr txBox="1"/>
          <p:nvPr/>
        </p:nvSpPr>
        <p:spPr>
          <a:xfrm>
            <a:off x="10638451" y="873839"/>
            <a:ext cx="1375626" cy="985911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latin typeface="+mn-ea"/>
              </a:rPr>
              <a:t>이메일</a:t>
            </a:r>
            <a:r>
              <a:rPr lang="en-US" altLang="ko-KR" sz="1000" dirty="0">
                <a:latin typeface="+mn-ea"/>
              </a:rPr>
              <a:t>, </a:t>
            </a:r>
            <a:r>
              <a:rPr lang="ko-KR" altLang="en-US" sz="1000" dirty="0">
                <a:latin typeface="+mn-ea"/>
              </a:rPr>
              <a:t>아이디 제외 개인정보 수정 가능</a:t>
            </a:r>
            <a:r>
              <a:rPr lang="en-US" altLang="ko-KR" sz="1000" dirty="0">
                <a:latin typeface="+mn-ea"/>
              </a:rPr>
              <a:t>. </a:t>
            </a:r>
            <a:r>
              <a:rPr lang="ko-KR" altLang="en-US" sz="1000" dirty="0">
                <a:latin typeface="+mn-ea"/>
              </a:rPr>
              <a:t>비밀번호는 따로 띄어서 수정</a:t>
            </a:r>
            <a:r>
              <a:rPr lang="en-US" altLang="ko-KR" sz="1000" dirty="0">
                <a:latin typeface="+mn-ea"/>
              </a:rPr>
              <a:t>.</a:t>
            </a:r>
            <a:endParaRPr lang="ko-KR" altLang="en-US" sz="1000" dirty="0"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CB882CE-D01D-4F64-A066-F518E901FE9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1566" y="527610"/>
            <a:ext cx="333737" cy="33373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E251E32-5E43-4487-859C-C84CCF9CFD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224" y="764704"/>
            <a:ext cx="10438581" cy="6093296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72691354-93A9-4812-9445-5A183502ACF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778" y="1535515"/>
            <a:ext cx="333737" cy="33373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D623206-017B-48FE-8C5B-BBFD910AAEF2}"/>
              </a:ext>
            </a:extLst>
          </p:cNvPr>
          <p:cNvSpPr txBox="1"/>
          <p:nvPr/>
        </p:nvSpPr>
        <p:spPr>
          <a:xfrm>
            <a:off x="8459713" y="395371"/>
            <a:ext cx="2021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정보 수정 페이지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339B36D-B860-4991-B1C3-580D1F776A1C}"/>
              </a:ext>
            </a:extLst>
          </p:cNvPr>
          <p:cNvSpPr txBox="1"/>
          <p:nvPr/>
        </p:nvSpPr>
        <p:spPr>
          <a:xfrm>
            <a:off x="44794" y="140988"/>
            <a:ext cx="1659429" cy="4918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ko-KR" altLang="en-US" sz="2400" b="1" spc="-100" dirty="0">
                <a:ln>
                  <a:solidFill>
                    <a:srgbClr val="F6F3F0">
                      <a:alpha val="0"/>
                    </a:srgbClr>
                  </a:solidFill>
                </a:ln>
                <a:solidFill>
                  <a:srgbClr val="F6F3F0">
                    <a:alpha val="80000"/>
                  </a:srgbClr>
                </a:solidFill>
                <a:effectLst>
                  <a:outerShdw blurRad="50800" dist="38100" dir="2700000" algn="tl" rotWithShape="0">
                    <a:srgbClr val="453927">
                      <a:alpha val="20000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스토리보드</a:t>
            </a:r>
            <a:endParaRPr lang="en-US" altLang="ko-KR" sz="2400" b="1" spc="-100" dirty="0">
              <a:ln>
                <a:solidFill>
                  <a:srgbClr val="F6F3F0">
                    <a:alpha val="0"/>
                  </a:srgbClr>
                </a:solidFill>
              </a:ln>
              <a:solidFill>
                <a:srgbClr val="F6F3F0">
                  <a:alpha val="80000"/>
                </a:srgbClr>
              </a:solidFill>
              <a:effectLst>
                <a:outerShdw blurRad="50800" dist="38100" dir="2700000" algn="tl" rotWithShape="0">
                  <a:srgbClr val="453927">
                    <a:alpha val="20000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060353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C29E842C-6287-4C9F-B464-FEDC1696D2AF}"/>
              </a:ext>
            </a:extLst>
          </p:cNvPr>
          <p:cNvCxnSpPr>
            <a:cxnSpLocks/>
          </p:cNvCxnSpPr>
          <p:nvPr/>
        </p:nvCxnSpPr>
        <p:spPr>
          <a:xfrm>
            <a:off x="-96688" y="764704"/>
            <a:ext cx="1051316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28B32CA0-33F7-4411-AADD-EFFC99F9EA5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9166" y="4653136"/>
            <a:ext cx="334800" cy="334800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F523667B-FE5C-4ADE-A4FA-1521B62ED39B}"/>
              </a:ext>
            </a:extLst>
          </p:cNvPr>
          <p:cNvSpPr txBox="1"/>
          <p:nvPr/>
        </p:nvSpPr>
        <p:spPr>
          <a:xfrm>
            <a:off x="339747" y="140988"/>
            <a:ext cx="1364476" cy="4918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ko-KR" altLang="en-US" sz="2400" b="1" spc="-100" dirty="0">
                <a:ln>
                  <a:solidFill>
                    <a:srgbClr val="F6F3F0">
                      <a:alpha val="0"/>
                    </a:srgbClr>
                  </a:solidFill>
                </a:ln>
                <a:solidFill>
                  <a:srgbClr val="F6F3F0">
                    <a:alpha val="80000"/>
                  </a:srgbClr>
                </a:solidFill>
                <a:effectLst>
                  <a:outerShdw blurRad="50800" dist="38100" dir="2700000" algn="tl" rotWithShape="0">
                    <a:srgbClr val="453927">
                      <a:alpha val="20000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변경내용</a:t>
            </a:r>
            <a:endParaRPr lang="en-US" altLang="ko-KR" sz="2400" b="1" spc="-100" dirty="0">
              <a:ln>
                <a:solidFill>
                  <a:srgbClr val="F6F3F0">
                    <a:alpha val="0"/>
                  </a:srgbClr>
                </a:solidFill>
              </a:ln>
              <a:solidFill>
                <a:srgbClr val="F6F3F0">
                  <a:alpha val="80000"/>
                </a:srgbClr>
              </a:solidFill>
              <a:effectLst>
                <a:outerShdw blurRad="50800" dist="38100" dir="2700000" algn="tl" rotWithShape="0">
                  <a:srgbClr val="453927">
                    <a:alpha val="20000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BFEEB1E-CD48-4D2E-9503-1A1881C4D7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4704"/>
            <a:ext cx="12192000" cy="609329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C62447E-61D3-4B94-B982-EAC9A2506F48}"/>
              </a:ext>
            </a:extLst>
          </p:cNvPr>
          <p:cNvSpPr txBox="1"/>
          <p:nvPr/>
        </p:nvSpPr>
        <p:spPr>
          <a:xfrm>
            <a:off x="1800377" y="202255"/>
            <a:ext cx="9792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0" i="0" dirty="0">
                <a:solidFill>
                  <a:srgbClr val="DCDDDE"/>
                </a:solidFill>
                <a:effectLst/>
                <a:latin typeface="Agency FB" panose="020B0503020202020204" pitchFamily="34" charset="0"/>
              </a:rPr>
              <a:t>차별성을 두기위해 프로필사진 기능 구현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129588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C29E842C-6287-4C9F-B464-FEDC1696D2AF}"/>
              </a:ext>
            </a:extLst>
          </p:cNvPr>
          <p:cNvCxnSpPr>
            <a:cxnSpLocks/>
          </p:cNvCxnSpPr>
          <p:nvPr/>
        </p:nvCxnSpPr>
        <p:spPr>
          <a:xfrm>
            <a:off x="-96688" y="764704"/>
            <a:ext cx="1051316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28B32CA0-33F7-4411-AADD-EFFC99F9EA5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9166" y="4653136"/>
            <a:ext cx="334800" cy="334800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F523667B-FE5C-4ADE-A4FA-1521B62ED39B}"/>
              </a:ext>
            </a:extLst>
          </p:cNvPr>
          <p:cNvSpPr txBox="1"/>
          <p:nvPr/>
        </p:nvSpPr>
        <p:spPr>
          <a:xfrm>
            <a:off x="339747" y="140988"/>
            <a:ext cx="1364476" cy="4918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ko-KR" altLang="en-US" sz="2400" b="1" spc="-100" dirty="0">
                <a:ln>
                  <a:solidFill>
                    <a:srgbClr val="F6F3F0">
                      <a:alpha val="0"/>
                    </a:srgbClr>
                  </a:solidFill>
                </a:ln>
                <a:solidFill>
                  <a:srgbClr val="F6F3F0">
                    <a:alpha val="80000"/>
                  </a:srgbClr>
                </a:solidFill>
                <a:effectLst>
                  <a:outerShdw blurRad="50800" dist="38100" dir="2700000" algn="tl" rotWithShape="0">
                    <a:srgbClr val="453927">
                      <a:alpha val="20000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변경내용</a:t>
            </a:r>
            <a:endParaRPr lang="en-US" altLang="ko-KR" sz="2400" b="1" spc="-100" dirty="0">
              <a:ln>
                <a:solidFill>
                  <a:srgbClr val="F6F3F0">
                    <a:alpha val="0"/>
                  </a:srgbClr>
                </a:solidFill>
              </a:ln>
              <a:solidFill>
                <a:srgbClr val="F6F3F0">
                  <a:alpha val="80000"/>
                </a:srgbClr>
              </a:solidFill>
              <a:effectLst>
                <a:outerShdw blurRad="50800" dist="38100" dir="2700000" algn="tl" rotWithShape="0">
                  <a:srgbClr val="453927">
                    <a:alpha val="20000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279EE73-37BD-45CA-88B2-0A4FDB4372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4704"/>
            <a:ext cx="12192000" cy="609329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503B42C-4D04-4ABE-AE63-726C87FC355F}"/>
              </a:ext>
            </a:extLst>
          </p:cNvPr>
          <p:cNvSpPr txBox="1"/>
          <p:nvPr/>
        </p:nvSpPr>
        <p:spPr>
          <a:xfrm>
            <a:off x="1800377" y="202255"/>
            <a:ext cx="9792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0" i="0">
                <a:solidFill>
                  <a:srgbClr val="DCDDDE"/>
                </a:solidFill>
                <a:effectLst/>
                <a:latin typeface="Agency FB" panose="020B0503020202020204" pitchFamily="34" charset="0"/>
              </a:rPr>
              <a:t>예약승인 </a:t>
            </a:r>
            <a:r>
              <a:rPr lang="ko-KR" altLang="en-US" b="0" i="0" dirty="0">
                <a:solidFill>
                  <a:srgbClr val="DCDDDE"/>
                </a:solidFill>
                <a:effectLst/>
                <a:latin typeface="Agency FB" panose="020B0503020202020204" pitchFamily="34" charset="0"/>
              </a:rPr>
              <a:t>취소등은 호스트에 한해서만 가능하도록 구현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894096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C29E842C-6287-4C9F-B464-FEDC1696D2AF}"/>
              </a:ext>
            </a:extLst>
          </p:cNvPr>
          <p:cNvCxnSpPr>
            <a:cxnSpLocks/>
          </p:cNvCxnSpPr>
          <p:nvPr/>
        </p:nvCxnSpPr>
        <p:spPr>
          <a:xfrm>
            <a:off x="-96688" y="764704"/>
            <a:ext cx="1051316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28B32CA0-33F7-4411-AADD-EFFC99F9EA5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9166" y="4653136"/>
            <a:ext cx="334800" cy="334800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F523667B-FE5C-4ADE-A4FA-1521B62ED39B}"/>
              </a:ext>
            </a:extLst>
          </p:cNvPr>
          <p:cNvSpPr txBox="1"/>
          <p:nvPr/>
        </p:nvSpPr>
        <p:spPr>
          <a:xfrm>
            <a:off x="339747" y="140988"/>
            <a:ext cx="1364476" cy="4918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ko-KR" altLang="en-US" sz="2400" b="1" spc="-100" dirty="0">
                <a:ln>
                  <a:solidFill>
                    <a:srgbClr val="F6F3F0">
                      <a:alpha val="0"/>
                    </a:srgbClr>
                  </a:solidFill>
                </a:ln>
                <a:solidFill>
                  <a:srgbClr val="F6F3F0">
                    <a:alpha val="80000"/>
                  </a:srgbClr>
                </a:solidFill>
                <a:effectLst>
                  <a:outerShdw blurRad="50800" dist="38100" dir="2700000" algn="tl" rotWithShape="0">
                    <a:srgbClr val="453927">
                      <a:alpha val="20000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추가기능</a:t>
            </a:r>
            <a:endParaRPr lang="en-US" altLang="ko-KR" sz="2400" b="1" spc="-100" dirty="0">
              <a:ln>
                <a:solidFill>
                  <a:srgbClr val="F6F3F0">
                    <a:alpha val="0"/>
                  </a:srgbClr>
                </a:solidFill>
              </a:ln>
              <a:solidFill>
                <a:srgbClr val="F6F3F0">
                  <a:alpha val="80000"/>
                </a:srgbClr>
              </a:solidFill>
              <a:effectLst>
                <a:outerShdw blurRad="50800" dist="38100" dir="2700000" algn="tl" rotWithShape="0">
                  <a:srgbClr val="453927">
                    <a:alpha val="20000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04EAD67-E0E9-499B-AB25-DBF6A4A5AE34}"/>
              </a:ext>
            </a:extLst>
          </p:cNvPr>
          <p:cNvSpPr txBox="1"/>
          <p:nvPr/>
        </p:nvSpPr>
        <p:spPr>
          <a:xfrm>
            <a:off x="1704223" y="263522"/>
            <a:ext cx="9792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DCDDDE"/>
                </a:solidFill>
                <a:latin typeface="Agency FB" panose="020B0503020202020204" pitchFamily="34" charset="0"/>
              </a:rPr>
              <a:t>지도와 함께 한 지역의 숙소 리스트만  볼 수 있도록 구현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D8978AB-A0A0-4453-9286-DADE0A3E7A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11200"/>
            <a:ext cx="12192000" cy="6151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0899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C29E842C-6287-4C9F-B464-FEDC1696D2AF}"/>
              </a:ext>
            </a:extLst>
          </p:cNvPr>
          <p:cNvCxnSpPr>
            <a:cxnSpLocks/>
          </p:cNvCxnSpPr>
          <p:nvPr/>
        </p:nvCxnSpPr>
        <p:spPr>
          <a:xfrm>
            <a:off x="-96688" y="764704"/>
            <a:ext cx="1051316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28B32CA0-33F7-4411-AADD-EFFC99F9EA5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9166" y="4653136"/>
            <a:ext cx="334800" cy="334800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F523667B-FE5C-4ADE-A4FA-1521B62ED39B}"/>
              </a:ext>
            </a:extLst>
          </p:cNvPr>
          <p:cNvSpPr txBox="1"/>
          <p:nvPr/>
        </p:nvSpPr>
        <p:spPr>
          <a:xfrm>
            <a:off x="339747" y="140988"/>
            <a:ext cx="1364476" cy="4918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ko-KR" altLang="en-US" sz="2400" b="1" spc="-100" dirty="0">
                <a:ln>
                  <a:solidFill>
                    <a:srgbClr val="F6F3F0">
                      <a:alpha val="0"/>
                    </a:srgbClr>
                  </a:solidFill>
                </a:ln>
                <a:solidFill>
                  <a:srgbClr val="F6F3F0">
                    <a:alpha val="80000"/>
                  </a:srgbClr>
                </a:solidFill>
                <a:effectLst>
                  <a:outerShdw blurRad="50800" dist="38100" dir="2700000" algn="tl" rotWithShape="0">
                    <a:srgbClr val="453927">
                      <a:alpha val="20000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추가기능</a:t>
            </a:r>
            <a:endParaRPr lang="en-US" altLang="ko-KR" sz="2400" b="1" spc="-100" dirty="0">
              <a:ln>
                <a:solidFill>
                  <a:srgbClr val="F6F3F0">
                    <a:alpha val="0"/>
                  </a:srgbClr>
                </a:solidFill>
              </a:ln>
              <a:solidFill>
                <a:srgbClr val="F6F3F0">
                  <a:alpha val="80000"/>
                </a:srgbClr>
              </a:solidFill>
              <a:effectLst>
                <a:outerShdw blurRad="50800" dist="38100" dir="2700000" algn="tl" rotWithShape="0">
                  <a:srgbClr val="453927">
                    <a:alpha val="20000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04EAD67-E0E9-499B-AB25-DBF6A4A5AE34}"/>
              </a:ext>
            </a:extLst>
          </p:cNvPr>
          <p:cNvSpPr txBox="1"/>
          <p:nvPr/>
        </p:nvSpPr>
        <p:spPr>
          <a:xfrm>
            <a:off x="1704223" y="263522"/>
            <a:ext cx="9792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DCDDDE"/>
                </a:solidFill>
                <a:latin typeface="Agency FB" panose="020B0503020202020204" pitchFamily="34" charset="0"/>
              </a:rPr>
              <a:t>숙소 </a:t>
            </a:r>
            <a:r>
              <a:rPr lang="ko-KR" altLang="en-US" dirty="0" err="1">
                <a:solidFill>
                  <a:srgbClr val="DCDDDE"/>
                </a:solidFill>
                <a:latin typeface="Agency FB" panose="020B0503020202020204" pitchFamily="34" charset="0"/>
              </a:rPr>
              <a:t>상세뷰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AD4426C-2BB4-48D7-877A-303F534885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336" y="764704"/>
            <a:ext cx="12072664" cy="6093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91596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C29E842C-6287-4C9F-B464-FEDC1696D2AF}"/>
              </a:ext>
            </a:extLst>
          </p:cNvPr>
          <p:cNvCxnSpPr>
            <a:cxnSpLocks/>
          </p:cNvCxnSpPr>
          <p:nvPr/>
        </p:nvCxnSpPr>
        <p:spPr>
          <a:xfrm>
            <a:off x="-96688" y="764704"/>
            <a:ext cx="1051316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28B32CA0-33F7-4411-AADD-EFFC99F9EA5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9166" y="4653136"/>
            <a:ext cx="334800" cy="334800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F523667B-FE5C-4ADE-A4FA-1521B62ED39B}"/>
              </a:ext>
            </a:extLst>
          </p:cNvPr>
          <p:cNvSpPr txBox="1"/>
          <p:nvPr/>
        </p:nvSpPr>
        <p:spPr>
          <a:xfrm>
            <a:off x="339747" y="140988"/>
            <a:ext cx="1364476" cy="4918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ko-KR" altLang="en-US" sz="2400" b="1" spc="-100" dirty="0">
                <a:ln>
                  <a:solidFill>
                    <a:srgbClr val="F6F3F0">
                      <a:alpha val="0"/>
                    </a:srgbClr>
                  </a:solidFill>
                </a:ln>
                <a:solidFill>
                  <a:srgbClr val="F6F3F0">
                    <a:alpha val="80000"/>
                  </a:srgbClr>
                </a:solidFill>
                <a:effectLst>
                  <a:outerShdw blurRad="50800" dist="38100" dir="2700000" algn="tl" rotWithShape="0">
                    <a:srgbClr val="453927">
                      <a:alpha val="20000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추가기능</a:t>
            </a:r>
            <a:endParaRPr lang="en-US" altLang="ko-KR" sz="2400" b="1" spc="-100" dirty="0">
              <a:ln>
                <a:solidFill>
                  <a:srgbClr val="F6F3F0">
                    <a:alpha val="0"/>
                  </a:srgbClr>
                </a:solidFill>
              </a:ln>
              <a:solidFill>
                <a:srgbClr val="F6F3F0">
                  <a:alpha val="80000"/>
                </a:srgbClr>
              </a:solidFill>
              <a:effectLst>
                <a:outerShdw blurRad="50800" dist="38100" dir="2700000" algn="tl" rotWithShape="0">
                  <a:srgbClr val="453927">
                    <a:alpha val="20000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04EAD67-E0E9-499B-AB25-DBF6A4A5AE34}"/>
              </a:ext>
            </a:extLst>
          </p:cNvPr>
          <p:cNvSpPr txBox="1"/>
          <p:nvPr/>
        </p:nvSpPr>
        <p:spPr>
          <a:xfrm>
            <a:off x="1704223" y="263522"/>
            <a:ext cx="9792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DCDDDE"/>
                </a:solidFill>
                <a:latin typeface="Agency FB" panose="020B0503020202020204" pitchFamily="34" charset="0"/>
              </a:rPr>
              <a:t>예약 내역 보기</a:t>
            </a:r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04DB38A-BCCD-4589-9122-84685AC57A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04" y="764704"/>
            <a:ext cx="12156296" cy="6093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90352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4F53CE81-94AE-4A55-9AB0-D23DDF0CE8C3}"/>
              </a:ext>
            </a:extLst>
          </p:cNvPr>
          <p:cNvCxnSpPr>
            <a:cxnSpLocks/>
          </p:cNvCxnSpPr>
          <p:nvPr/>
        </p:nvCxnSpPr>
        <p:spPr>
          <a:xfrm flipV="1">
            <a:off x="3164903" y="3373227"/>
            <a:ext cx="6624736" cy="68108"/>
          </a:xfrm>
          <a:prstGeom prst="line">
            <a:avLst/>
          </a:prstGeom>
          <a:ln>
            <a:solidFill>
              <a:schemeClr val="bg1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ED28659-00E0-428B-A79E-A190BD36D976}"/>
              </a:ext>
            </a:extLst>
          </p:cNvPr>
          <p:cNvSpPr txBox="1"/>
          <p:nvPr/>
        </p:nvSpPr>
        <p:spPr>
          <a:xfrm>
            <a:off x="8904312" y="2973117"/>
            <a:ext cx="10081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tantia" panose="02030602050306030303" pitchFamily="18" charset="0"/>
              </a:rPr>
              <a:t>CoStay</a:t>
            </a:r>
            <a:endParaRPr lang="ko-KR" altLang="en-US" sz="2000" dirty="0">
              <a:solidFill>
                <a:schemeClr val="accent1">
                  <a:lumMod val="60000"/>
                  <a:lumOff val="40000"/>
                </a:schemeClr>
              </a:solidFill>
              <a:latin typeface="Constantia" panose="02030602050306030303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5FF61D0-83C2-4BDF-B370-3A79E38B6E95}"/>
              </a:ext>
            </a:extLst>
          </p:cNvPr>
          <p:cNvSpPr txBox="1"/>
          <p:nvPr/>
        </p:nvSpPr>
        <p:spPr>
          <a:xfrm>
            <a:off x="4101704" y="2213026"/>
            <a:ext cx="3988592" cy="12159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3200" b="1" spc="-100" dirty="0">
                <a:ln>
                  <a:solidFill>
                    <a:srgbClr val="F6F3F0">
                      <a:alpha val="0"/>
                    </a:srgbClr>
                  </a:solidFill>
                </a:ln>
                <a:solidFill>
                  <a:srgbClr val="F6F3F0">
                    <a:alpha val="80000"/>
                  </a:srgbClr>
                </a:solidFill>
                <a:effectLst>
                  <a:outerShdw blurRad="50800" dist="38100" dir="2700000" algn="tl" rotWithShape="0">
                    <a:srgbClr val="453927">
                      <a:alpha val="20000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발표를 마치겠습니다</a:t>
            </a:r>
            <a:r>
              <a:rPr lang="en-US" altLang="ko-KR" sz="3200" b="1" spc="-100" dirty="0">
                <a:ln>
                  <a:solidFill>
                    <a:srgbClr val="F6F3F0">
                      <a:alpha val="0"/>
                    </a:srgbClr>
                  </a:solidFill>
                </a:ln>
                <a:solidFill>
                  <a:srgbClr val="F6F3F0">
                    <a:alpha val="80000"/>
                  </a:srgbClr>
                </a:solidFill>
                <a:effectLst>
                  <a:outerShdw blurRad="50800" dist="38100" dir="2700000" algn="tl" rotWithShape="0">
                    <a:srgbClr val="453927">
                      <a:alpha val="20000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algn="ctr">
              <a:lnSpc>
                <a:spcPct val="120000"/>
              </a:lnSpc>
            </a:pPr>
            <a:r>
              <a:rPr lang="ko-KR" altLang="en-US" sz="3200" b="1" spc="-100" dirty="0">
                <a:ln>
                  <a:solidFill>
                    <a:srgbClr val="F6F3F0">
                      <a:alpha val="0"/>
                    </a:srgbClr>
                  </a:solidFill>
                </a:ln>
                <a:solidFill>
                  <a:srgbClr val="F6F3F0">
                    <a:alpha val="80000"/>
                  </a:srgbClr>
                </a:solidFill>
                <a:effectLst>
                  <a:outerShdw blurRad="50800" dist="38100" dir="2700000" algn="tl" rotWithShape="0">
                    <a:srgbClr val="453927">
                      <a:alpha val="20000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감사합니다</a:t>
            </a:r>
            <a:r>
              <a:rPr lang="en-US" altLang="ko-KR" sz="3200" b="1" spc="-100" dirty="0">
                <a:ln>
                  <a:solidFill>
                    <a:srgbClr val="F6F3F0">
                      <a:alpha val="0"/>
                    </a:srgbClr>
                  </a:solidFill>
                </a:ln>
                <a:solidFill>
                  <a:srgbClr val="F6F3F0">
                    <a:alpha val="80000"/>
                  </a:srgbClr>
                </a:solidFill>
                <a:effectLst>
                  <a:outerShdw blurRad="50800" dist="38100" dir="2700000" algn="tl" rotWithShape="0">
                    <a:srgbClr val="453927">
                      <a:alpha val="20000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507478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568FC25-3455-4539-ADD7-193BA6DCD3D9}"/>
              </a:ext>
            </a:extLst>
          </p:cNvPr>
          <p:cNvSpPr/>
          <p:nvPr/>
        </p:nvSpPr>
        <p:spPr>
          <a:xfrm>
            <a:off x="1631504" y="6049816"/>
            <a:ext cx="936104" cy="432048"/>
          </a:xfrm>
          <a:prstGeom prst="rect">
            <a:avLst/>
          </a:prstGeom>
          <a:solidFill>
            <a:srgbClr val="FBFB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628574" y="263487"/>
            <a:ext cx="29348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dirty="0">
                <a:ln>
                  <a:solidFill>
                    <a:srgbClr val="19234B">
                      <a:alpha val="0"/>
                    </a:srgbClr>
                  </a:solidFill>
                </a:ln>
                <a:solidFill>
                  <a:srgbClr val="19234B">
                    <a:alpha val="8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구현목표</a:t>
            </a:r>
          </a:p>
        </p:txBody>
      </p:sp>
      <p:cxnSp>
        <p:nvCxnSpPr>
          <p:cNvPr id="10" name="직선 연결선 9"/>
          <p:cNvCxnSpPr/>
          <p:nvPr/>
        </p:nvCxnSpPr>
        <p:spPr>
          <a:xfrm>
            <a:off x="1720988" y="1270179"/>
            <a:ext cx="7200000" cy="0"/>
          </a:xfrm>
          <a:prstGeom prst="line">
            <a:avLst/>
          </a:prstGeom>
          <a:ln>
            <a:solidFill>
              <a:srgbClr val="F2F2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979079F8-03F9-4F00-AA9D-48C38F79A129}"/>
              </a:ext>
            </a:extLst>
          </p:cNvPr>
          <p:cNvSpPr txBox="1"/>
          <p:nvPr/>
        </p:nvSpPr>
        <p:spPr>
          <a:xfrm>
            <a:off x="5645410" y="2111115"/>
            <a:ext cx="496855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latin typeface="+mj-ea"/>
                <a:ea typeface="+mj-ea"/>
              </a:rPr>
              <a:t>벤치마킹</a:t>
            </a:r>
            <a:r>
              <a:rPr lang="en-US" altLang="ko-KR" dirty="0">
                <a:solidFill>
                  <a:srgbClr val="FF0000"/>
                </a:solidFill>
                <a:latin typeface="+mj-ea"/>
                <a:ea typeface="+mj-ea"/>
              </a:rPr>
              <a:t> </a:t>
            </a:r>
            <a:r>
              <a:rPr lang="en-US" altLang="ko-KR" dirty="0">
                <a:latin typeface="+mj-ea"/>
                <a:ea typeface="+mj-ea"/>
              </a:rPr>
              <a:t>Airbnb (</a:t>
            </a:r>
            <a:r>
              <a:rPr lang="en-US" altLang="ko-KR" dirty="0">
                <a:latin typeface="+mj-ea"/>
                <a:ea typeface="+mj-ea"/>
                <a:hlinkClick r:id="rId2"/>
              </a:rPr>
              <a:t>https://www.airbnb.co.kr/</a:t>
            </a:r>
            <a:r>
              <a:rPr lang="en-US" altLang="ko-KR" dirty="0">
                <a:latin typeface="+mj-ea"/>
                <a:ea typeface="+mj-ea"/>
              </a:rPr>
              <a:t>)</a:t>
            </a:r>
          </a:p>
          <a:p>
            <a:endParaRPr lang="en-US" altLang="ko-KR" sz="1000" dirty="0">
              <a:latin typeface="+mj-ea"/>
              <a:ea typeface="+mj-ea"/>
            </a:endParaRPr>
          </a:p>
          <a:p>
            <a:endParaRPr lang="en-US" altLang="ko-KR" sz="1000" dirty="0">
              <a:latin typeface="+mj-ea"/>
              <a:ea typeface="+mj-ea"/>
            </a:endParaRPr>
          </a:p>
          <a:p>
            <a:endParaRPr lang="ko-KR" altLang="en-US" sz="1000" dirty="0">
              <a:latin typeface="+mj-ea"/>
              <a:ea typeface="+mj-ea"/>
            </a:endParaRPr>
          </a:p>
          <a:p>
            <a:r>
              <a:rPr lang="ko-KR" altLang="en-US" b="1" dirty="0">
                <a:solidFill>
                  <a:srgbClr val="FF0000"/>
                </a:solidFill>
                <a:latin typeface="+mj-ea"/>
                <a:ea typeface="+mj-ea"/>
              </a:rPr>
              <a:t>기존 사이트 구현내용 </a:t>
            </a:r>
            <a:endParaRPr lang="en-US" altLang="ko-KR" b="1" dirty="0">
              <a:solidFill>
                <a:srgbClr val="FF0000"/>
              </a:solidFill>
              <a:latin typeface="+mj-ea"/>
              <a:ea typeface="+mj-ea"/>
            </a:endParaRPr>
          </a:p>
          <a:p>
            <a:r>
              <a:rPr lang="ko-KR" altLang="en-US" dirty="0">
                <a:latin typeface="+mj-ea"/>
                <a:ea typeface="+mj-ea"/>
              </a:rPr>
              <a:t>사용자가 게스트와 호스트로 구분되어 </a:t>
            </a:r>
            <a:endParaRPr lang="en-US" altLang="ko-KR" dirty="0">
              <a:latin typeface="+mj-ea"/>
              <a:ea typeface="+mj-ea"/>
            </a:endParaRPr>
          </a:p>
          <a:p>
            <a:r>
              <a:rPr lang="ko-KR" altLang="en-US" dirty="0">
                <a:latin typeface="+mj-ea"/>
                <a:ea typeface="+mj-ea"/>
              </a:rPr>
              <a:t>단순한 숙박예약 사이트라는 개념에서 벗어나 </a:t>
            </a:r>
            <a:endParaRPr lang="en-US" altLang="ko-KR" dirty="0">
              <a:latin typeface="+mj-ea"/>
              <a:ea typeface="+mj-ea"/>
            </a:endParaRPr>
          </a:p>
          <a:p>
            <a:r>
              <a:rPr lang="ko-KR" altLang="en-US" dirty="0">
                <a:latin typeface="+mj-ea"/>
                <a:ea typeface="+mj-ea"/>
              </a:rPr>
              <a:t>다양하게 즐길 수 있다는 점을 벤치마킹</a:t>
            </a:r>
            <a:endParaRPr lang="ko-KR" altLang="en-US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785C7390-DF5C-42AA-99FF-4050829C71DD}"/>
              </a:ext>
            </a:extLst>
          </p:cNvPr>
          <p:cNvGrpSpPr/>
          <p:nvPr/>
        </p:nvGrpSpPr>
        <p:grpSpPr>
          <a:xfrm>
            <a:off x="551384" y="2162925"/>
            <a:ext cx="4968553" cy="3424896"/>
            <a:chOff x="623392" y="2255862"/>
            <a:chExt cx="4968553" cy="3424896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AE5C4759-EBA1-4D16-A22C-2CB5B62E22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3392" y="2255862"/>
              <a:ext cx="4968553" cy="3114351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2360711" y="5405298"/>
              <a:ext cx="1368152" cy="2754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1100" dirty="0">
                  <a:ln>
                    <a:solidFill>
                      <a:srgbClr val="404040">
                        <a:alpha val="0"/>
                      </a:srgbClr>
                    </a:solidFill>
                  </a:ln>
                  <a:solidFill>
                    <a:srgbClr val="404040">
                      <a:alpha val="800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에어비엔비 사이트</a:t>
              </a:r>
              <a:endParaRPr lang="en-US" altLang="ko-KR" sz="11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01305E73-F492-4495-BFE8-4925336315EE}"/>
              </a:ext>
            </a:extLst>
          </p:cNvPr>
          <p:cNvSpPr txBox="1"/>
          <p:nvPr/>
        </p:nvSpPr>
        <p:spPr>
          <a:xfrm>
            <a:off x="5645410" y="4353946"/>
            <a:ext cx="39118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사이트 차별성 </a:t>
            </a:r>
            <a:endParaRPr lang="en-US" altLang="ko-KR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상호적인 서비스시스템을 바탕으로 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이루어지는 예약관리 시스템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23904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628225" y="527874"/>
            <a:ext cx="29355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dirty="0">
                <a:ln>
                  <a:solidFill>
                    <a:srgbClr val="19234B">
                      <a:alpha val="0"/>
                    </a:srgbClr>
                  </a:solidFill>
                </a:ln>
                <a:solidFill>
                  <a:srgbClr val="19234B">
                    <a:alpha val="8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개발배경</a:t>
            </a:r>
          </a:p>
        </p:txBody>
      </p:sp>
      <p:cxnSp>
        <p:nvCxnSpPr>
          <p:cNvPr id="10" name="직선 연결선 9"/>
          <p:cNvCxnSpPr/>
          <p:nvPr/>
        </p:nvCxnSpPr>
        <p:spPr>
          <a:xfrm>
            <a:off x="1791595" y="1377984"/>
            <a:ext cx="7200000" cy="0"/>
          </a:xfrm>
          <a:prstGeom prst="line">
            <a:avLst/>
          </a:prstGeom>
          <a:ln>
            <a:solidFill>
              <a:srgbClr val="F2F2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F670290A-0B23-4E0E-8A60-3034248B1FC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163" b="99419" l="2821" r="95455">
                        <a14:foregroundMark x1="84169" y1="29215" x2="84169" y2="31686"/>
                        <a14:foregroundMark x1="84169" y1="31105" x2="83856" y2="28924"/>
                        <a14:foregroundMark x1="83856" y1="28924" x2="84796" y2="30523"/>
                        <a14:foregroundMark x1="65047" y1="89826" x2="64420" y2="94186"/>
                        <a14:foregroundMark x1="64734" y1="90407" x2="64734" y2="93023"/>
                        <a14:foregroundMark x1="84483" y1="51890" x2="84796" y2="55959"/>
                        <a14:foregroundMark x1="82915" y1="51599" x2="84796" y2="51017"/>
                        <a14:foregroundMark x1="82915" y1="1308" x2="91850" y2="7849"/>
                        <a14:foregroundMark x1="88558" y1="4360" x2="85580" y2="3488"/>
                        <a14:foregroundMark x1="95611" y1="6831" x2="91536" y2="7267"/>
                        <a14:foregroundMark x1="16771" y1="26163" x2="35110" y2="18750"/>
                        <a14:foregroundMark x1="35110" y1="18750" x2="48746" y2="31105"/>
                        <a14:foregroundMark x1="48746" y1="31105" x2="53762" y2="47674"/>
                        <a14:foregroundMark x1="53762" y1="47674" x2="45611" y2="63081"/>
                        <a14:foregroundMark x1="45611" y1="63081" x2="44671" y2="80523"/>
                        <a14:foregroundMark x1="44671" y1="80523" x2="50000" y2="97965"/>
                        <a14:foregroundMark x1="50000" y1="97965" x2="32132" y2="95203"/>
                        <a14:foregroundMark x1="32132" y1="95203" x2="13636" y2="99419"/>
                        <a14:foregroundMark x1="13636" y1="99419" x2="3292" y2="85756"/>
                        <a14:foregroundMark x1="3292" y1="85756" x2="14420" y2="52326"/>
                        <a14:foregroundMark x1="14420" y1="52326" x2="12069" y2="34593"/>
                        <a14:foregroundMark x1="12069" y1="34593" x2="19122" y2="24855"/>
                        <a14:foregroundMark x1="23197" y1="63517" x2="19436" y2="83576"/>
                        <a14:foregroundMark x1="19436" y1="83576" x2="24451" y2="63953"/>
                        <a14:foregroundMark x1="24451" y1="63953" x2="35266" y2="50000"/>
                        <a14:foregroundMark x1="35266" y1="50000" x2="32288" y2="70494"/>
                        <a14:foregroundMark x1="32288" y1="70494" x2="31505" y2="52326"/>
                        <a14:foregroundMark x1="31505" y1="52326" x2="18966" y2="70640"/>
                        <a14:foregroundMark x1="18966" y1="70640" x2="19592" y2="53198"/>
                        <a14:foregroundMark x1="19592" y1="53198" x2="29937" y2="38227"/>
                        <a14:foregroundMark x1="29937" y1="38227" x2="17085" y2="51017"/>
                        <a14:foregroundMark x1="17085" y1="51017" x2="15517" y2="73256"/>
                        <a14:foregroundMark x1="15517" y1="73256" x2="22100" y2="56977"/>
                        <a14:foregroundMark x1="22100" y1="56977" x2="28840" y2="51890"/>
                        <a14:foregroundMark x1="30878" y1="24855" x2="31191" y2="26453"/>
                        <a14:foregroundMark x1="31191" y1="26163" x2="32602" y2="26163"/>
                        <a14:foregroundMark x1="32915" y1="20930" x2="20846" y2="33430"/>
                        <a14:foregroundMark x1="20846" y1="33430" x2="35110" y2="21802"/>
                        <a14:foregroundMark x1="35110" y1="21802" x2="47022" y2="36919"/>
                        <a14:foregroundMark x1="47022" y1="36919" x2="31348" y2="22965"/>
                        <a14:foregroundMark x1="31348" y1="22965" x2="23511" y2="47965"/>
                        <a14:foregroundMark x1="23511" y1="47965" x2="29624" y2="27471"/>
                        <a14:foregroundMark x1="29624" y1="27471" x2="20690" y2="50145"/>
                        <a14:foregroundMark x1="20690" y1="50145" x2="35737" y2="27326"/>
                        <a14:foregroundMark x1="35737" y1="27326" x2="23981" y2="41134"/>
                        <a14:foregroundMark x1="23981" y1="41134" x2="20219" y2="37355"/>
                        <a14:foregroundMark x1="36207" y1="51308" x2="33229" y2="70640"/>
                        <a14:foregroundMark x1="33229" y1="70640" x2="36834" y2="52180"/>
                        <a14:foregroundMark x1="36834" y1="52180" x2="37618" y2="70930"/>
                        <a14:foregroundMark x1="37618" y1="70930" x2="39342" y2="50291"/>
                        <a14:foregroundMark x1="39342" y1="50291" x2="36991" y2="68169"/>
                        <a14:foregroundMark x1="36991" y1="68169" x2="35580" y2="47820"/>
                        <a14:foregroundMark x1="35580" y1="47820" x2="29624" y2="77471"/>
                        <a14:foregroundMark x1="29624" y1="77471" x2="31505" y2="64390"/>
                        <a14:foregroundMark x1="38558" y1="58430" x2="37304" y2="64390"/>
                        <a14:foregroundMark x1="45925" y1="34302" x2="50784" y2="51453"/>
                        <a14:foregroundMark x1="50784" y1="51453" x2="52038" y2="46076"/>
                        <a14:foregroundMark x1="52038" y1="46076" x2="50313" y2="50145"/>
                        <a14:foregroundMark x1="43260" y1="43605" x2="40282" y2="60465"/>
                        <a14:foregroundMark x1="40282" y1="60465" x2="46238" y2="43169"/>
                        <a14:foregroundMark x1="46238" y1="43169" x2="44984" y2="49128"/>
                        <a14:foregroundMark x1="20219" y1="66279" x2="13636" y2="89099"/>
                        <a14:foregroundMark x1="13636" y1="89099" x2="15361" y2="68169"/>
                        <a14:foregroundMark x1="15361" y1="68169" x2="14734" y2="89099"/>
                        <a14:foregroundMark x1="14734" y1="89099" x2="23354" y2="71076"/>
                        <a14:foregroundMark x1="23354" y1="71076" x2="16928" y2="89099"/>
                        <a14:foregroundMark x1="16928" y1="89099" x2="31505" y2="77326"/>
                        <a14:foregroundMark x1="31505" y1="77326" x2="25549" y2="94186"/>
                        <a14:foregroundMark x1="25549" y1="94186" x2="26489" y2="74855"/>
                        <a14:foregroundMark x1="26489" y1="74855" x2="21003" y2="98401"/>
                        <a14:foregroundMark x1="21003" y1="98401" x2="30408" y2="75436"/>
                        <a14:foregroundMark x1="30408" y1="75436" x2="26646" y2="96076"/>
                        <a14:foregroundMark x1="26646" y1="96076" x2="30878" y2="70494"/>
                        <a14:foregroundMark x1="30878" y1="70494" x2="23041" y2="96802"/>
                        <a14:foregroundMark x1="23041" y1="96802" x2="26176" y2="77180"/>
                        <a14:foregroundMark x1="26176" y1="77180" x2="23981" y2="97384"/>
                        <a14:foregroundMark x1="23981" y1="97384" x2="34483" y2="72965"/>
                        <a14:foregroundMark x1="34483" y1="72965" x2="33229" y2="97820"/>
                        <a14:foregroundMark x1="33229" y1="97820" x2="34953" y2="80087"/>
                        <a14:foregroundMark x1="34953" y1="80087" x2="25549" y2="96802"/>
                        <a14:foregroundMark x1="25549" y1="96802" x2="29624" y2="79797"/>
                        <a14:foregroundMark x1="29624" y1="79797" x2="33542" y2="97384"/>
                        <a14:foregroundMark x1="33542" y1="97384" x2="43574" y2="80087"/>
                        <a14:foregroundMark x1="43574" y1="80087" x2="39969" y2="97529"/>
                        <a14:foregroundMark x1="39969" y1="97529" x2="41223" y2="93605"/>
                        <a14:foregroundMark x1="38871" y1="93895" x2="40125" y2="75436"/>
                        <a14:foregroundMark x1="40125" y1="75436" x2="36364" y2="93023"/>
                        <a14:foregroundMark x1="36364" y1="93023" x2="39655" y2="82122"/>
                        <a14:foregroundMark x1="22571" y1="83576" x2="15361" y2="99419"/>
                        <a14:foregroundMark x1="15361" y1="99419" x2="12853" y2="90407"/>
                        <a14:foregroundMark x1="12382" y1="96366" x2="16458" y2="82413"/>
                        <a14:foregroundMark x1="16458" y1="87064" x2="10502" y2="92006"/>
                        <a14:foregroundMark x1="14734" y1="95203" x2="12382" y2="99419"/>
                        <a14:foregroundMark x1="15831" y1="27762" x2="5172" y2="41860"/>
                        <a14:foregroundMark x1="5172" y1="41860" x2="2821" y2="23983"/>
                        <a14:foregroundMark x1="2821" y1="23983" x2="17398" y2="29215"/>
                        <a14:foregroundMark x1="14734" y1="29651" x2="13793" y2="32413"/>
                        <a14:foregroundMark x1="13166" y1="27762" x2="16458" y2="28924"/>
                        <a14:foregroundMark x1="8464" y1="22384" x2="9718" y2="25581"/>
                        <a14:foregroundMark x1="12853" y1="25581" x2="13166" y2="19041"/>
                        <a14:foregroundMark x1="11129" y1="19913" x2="14420" y2="21512"/>
                        <a14:foregroundMark x1="10031" y1="21802" x2="9091" y2="24855"/>
                        <a14:backgroundMark x1="20298" y1="22074" x2="22131" y2="21844"/>
                        <a14:backgroundMark x1="15517" y1="22674" x2="20267" y2="22078"/>
                        <a14:backgroundMark x1="48280" y1="75471" x2="48713" y2="82418"/>
                        <a14:backgroundMark x1="10326" y1="88047" x2="8621" y2="82267"/>
                        <a14:backgroundMark x1="12458" y1="95279" x2="11789" y2="93010"/>
                        <a14:backgroundMark x1="8621" y1="82267" x2="11891" y2="72726"/>
                        <a14:backgroundMark x1="13423" y1="55578" x2="11599" y2="46657"/>
                        <a14:backgroundMark x1="11599" y1="46657" x2="12289" y2="41221"/>
                        <a14:backgroundMark x1="16568" y1="25777" x2="18182" y2="2369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1784" y="1582098"/>
            <a:ext cx="2935550" cy="285735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556F783-45C6-4AE5-A0FD-78D19CEE9019}"/>
              </a:ext>
            </a:extLst>
          </p:cNvPr>
          <p:cNvSpPr txBox="1"/>
          <p:nvPr/>
        </p:nvSpPr>
        <p:spPr>
          <a:xfrm>
            <a:off x="2584985" y="5010648"/>
            <a:ext cx="72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한국 문화에 대한 관심이 높아짐에 따라</a:t>
            </a:r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외국인들을 상대로 한 예약시스템을 </a:t>
            </a:r>
            <a:endParaRPr lang="en-US" altLang="ko-KR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      구축하여 좀 더 쉽고 다양하게 체험할 수 있는 공간 제공을 목표로 함</a:t>
            </a:r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  <a:endParaRPr lang="ko-KR" altLang="en-US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BC0CB77B-AF01-44BA-93B8-8C9232728B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472" y="1582097"/>
            <a:ext cx="2624438" cy="2857359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90B4DBBE-A38F-4DB3-9EFD-69ADAE5583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0136" y="1808489"/>
            <a:ext cx="3528392" cy="2709892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E3D1B1EE-4F9B-4C3A-B26E-22A04C438CB2}"/>
              </a:ext>
            </a:extLst>
          </p:cNvPr>
          <p:cNvSpPr/>
          <p:nvPr/>
        </p:nvSpPr>
        <p:spPr>
          <a:xfrm>
            <a:off x="1631504" y="6049816"/>
            <a:ext cx="936104" cy="432048"/>
          </a:xfrm>
          <a:prstGeom prst="rect">
            <a:avLst/>
          </a:prstGeom>
          <a:solidFill>
            <a:srgbClr val="FBFB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085685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직선 연결선 21"/>
          <p:cNvCxnSpPr>
            <a:cxnSpLocks/>
          </p:cNvCxnSpPr>
          <p:nvPr/>
        </p:nvCxnSpPr>
        <p:spPr>
          <a:xfrm flipV="1">
            <a:off x="-168696" y="548680"/>
            <a:ext cx="12360696" cy="22316"/>
          </a:xfrm>
          <a:prstGeom prst="line">
            <a:avLst/>
          </a:prstGeom>
          <a:ln w="12700">
            <a:solidFill>
              <a:schemeClr val="bg1">
                <a:alpha val="90000"/>
              </a:schemeClr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9FA72FE-F0EF-4E38-AEA5-268CDCD9979E}"/>
              </a:ext>
            </a:extLst>
          </p:cNvPr>
          <p:cNvSpPr txBox="1"/>
          <p:nvPr/>
        </p:nvSpPr>
        <p:spPr>
          <a:xfrm>
            <a:off x="5070719" y="79130"/>
            <a:ext cx="2050561" cy="4918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ko-KR" altLang="en-US" sz="2400" b="1" spc="-100" dirty="0">
                <a:ln>
                  <a:solidFill>
                    <a:srgbClr val="F6F3F0">
                      <a:alpha val="0"/>
                    </a:srgbClr>
                  </a:solidFill>
                </a:ln>
                <a:solidFill>
                  <a:srgbClr val="F6F3F0">
                    <a:alpha val="80000"/>
                  </a:srgbClr>
                </a:solidFill>
                <a:effectLst>
                  <a:outerShdw blurRad="50800" dist="38100" dir="2700000" algn="tl" rotWithShape="0">
                    <a:srgbClr val="453927">
                      <a:alpha val="20000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일정</a:t>
            </a:r>
            <a:endParaRPr lang="en-US" altLang="ko-KR" sz="2400" b="1" spc="-100" dirty="0">
              <a:ln>
                <a:solidFill>
                  <a:srgbClr val="F6F3F0">
                    <a:alpha val="0"/>
                  </a:srgbClr>
                </a:solidFill>
              </a:ln>
              <a:solidFill>
                <a:srgbClr val="F6F3F0">
                  <a:alpha val="80000"/>
                </a:srgbClr>
              </a:solidFill>
              <a:effectLst>
                <a:outerShdw blurRad="50800" dist="38100" dir="2700000" algn="tl" rotWithShape="0">
                  <a:srgbClr val="453927">
                    <a:alpha val="20000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76BEE9D-812B-4E01-9BF9-539830BC61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884" y="719105"/>
            <a:ext cx="11326231" cy="5756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6811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5427379" y="7819"/>
            <a:ext cx="1330814" cy="5140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ko-KR" altLang="en-US" sz="2400" b="1" spc="-100" dirty="0">
                <a:ln>
                  <a:solidFill>
                    <a:srgbClr val="F6F3F0">
                      <a:alpha val="0"/>
                    </a:srgbClr>
                  </a:solidFill>
                </a:ln>
                <a:solidFill>
                  <a:srgbClr val="F6F3F0">
                    <a:alpha val="80000"/>
                  </a:srgbClr>
                </a:solidFill>
                <a:effectLst>
                  <a:outerShdw blurRad="50800" dist="38100" dir="2700000" algn="tl" rotWithShape="0">
                    <a:srgbClr val="453927">
                      <a:alpha val="20000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개발환경</a:t>
            </a:r>
            <a:endParaRPr lang="en-US" altLang="ko-KR" sz="2400" b="1" spc="-100" dirty="0">
              <a:ln>
                <a:solidFill>
                  <a:srgbClr val="F6F3F0">
                    <a:alpha val="0"/>
                  </a:srgbClr>
                </a:solidFill>
              </a:ln>
              <a:solidFill>
                <a:srgbClr val="F6F3F0">
                  <a:alpha val="80000"/>
                </a:srgbClr>
              </a:solidFill>
              <a:effectLst>
                <a:outerShdw blurRad="50800" dist="38100" dir="2700000" algn="tl" rotWithShape="0">
                  <a:srgbClr val="453927">
                    <a:alpha val="20000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58BCA2F4-4B3F-489D-A9F2-D981EAC90E91}"/>
              </a:ext>
            </a:extLst>
          </p:cNvPr>
          <p:cNvCxnSpPr/>
          <p:nvPr/>
        </p:nvCxnSpPr>
        <p:spPr>
          <a:xfrm>
            <a:off x="0" y="561932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148F4486-FA12-4810-BD1E-16E87C829FC7}"/>
              </a:ext>
            </a:extLst>
          </p:cNvPr>
          <p:cNvSpPr/>
          <p:nvPr/>
        </p:nvSpPr>
        <p:spPr>
          <a:xfrm>
            <a:off x="1997959" y="692701"/>
            <a:ext cx="8196082" cy="6048663"/>
          </a:xfrm>
          <a:prstGeom prst="rect">
            <a:avLst/>
          </a:prstGeom>
          <a:solidFill>
            <a:srgbClr val="EAEAEA">
              <a:alpha val="72549"/>
            </a:srgb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6" name="그래픽 15" descr="전구 및 기어">
            <a:extLst>
              <a:ext uri="{FF2B5EF4-FFF2-40B4-BE49-F238E27FC236}">
                <a16:creationId xmlns:a16="http://schemas.microsoft.com/office/drawing/2014/main" id="{3C1851D4-85E7-40FE-BA4C-5A028A599A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31002" y="1965184"/>
            <a:ext cx="783828" cy="783828"/>
          </a:xfrm>
          <a:prstGeom prst="rect">
            <a:avLst/>
          </a:prstGeom>
        </p:spPr>
      </p:pic>
      <p:pic>
        <p:nvPicPr>
          <p:cNvPr id="18" name="그래픽 17" descr="기어 헤드">
            <a:extLst>
              <a:ext uri="{FF2B5EF4-FFF2-40B4-BE49-F238E27FC236}">
                <a16:creationId xmlns:a16="http://schemas.microsoft.com/office/drawing/2014/main" id="{7AC04981-087A-412D-B3FD-E4A42F3705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70035" y="4896134"/>
            <a:ext cx="777625" cy="777625"/>
          </a:xfrm>
          <a:prstGeom prst="rect">
            <a:avLst/>
          </a:prstGeom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CB4A5E58-2247-4F52-B68E-6C625CFCCACA}"/>
              </a:ext>
            </a:extLst>
          </p:cNvPr>
          <p:cNvCxnSpPr>
            <a:cxnSpLocks/>
          </p:cNvCxnSpPr>
          <p:nvPr/>
        </p:nvCxnSpPr>
        <p:spPr>
          <a:xfrm>
            <a:off x="2022258" y="1772816"/>
            <a:ext cx="817178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4E182E84-14FF-4697-A4F9-1CCB7D0074D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7848" y="3907293"/>
            <a:ext cx="1856978" cy="988841"/>
          </a:xfrm>
          <a:prstGeom prst="rect">
            <a:avLst/>
          </a:prstGeom>
        </p:spPr>
      </p:pic>
      <p:pic>
        <p:nvPicPr>
          <p:cNvPr id="30" name="그림 29" descr="컵이(가) 표시된 사진&#10;&#10;자동 생성된 설명">
            <a:extLst>
              <a:ext uri="{FF2B5EF4-FFF2-40B4-BE49-F238E27FC236}">
                <a16:creationId xmlns:a16="http://schemas.microsoft.com/office/drawing/2014/main" id="{647C604B-91CB-421B-AA26-9AD286C87E7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3181" y="3944950"/>
            <a:ext cx="864000" cy="864000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3B451FF4-175D-4C65-AC78-EA3974C6C385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304" b="23508"/>
          <a:stretch/>
        </p:blipFill>
        <p:spPr>
          <a:xfrm>
            <a:off x="5727000" y="2897045"/>
            <a:ext cx="1896248" cy="989620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C2D145E2-89DC-4C0D-997C-FAC6EA6D142D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3837" y="1656887"/>
            <a:ext cx="1248631" cy="1248631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09DED389-D352-4FCD-AF9D-462087889F6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7845" y="4854119"/>
            <a:ext cx="2566377" cy="933228"/>
          </a:xfrm>
          <a:prstGeom prst="rect">
            <a:avLst/>
          </a:prstGeom>
        </p:spPr>
      </p:pic>
      <p:pic>
        <p:nvPicPr>
          <p:cNvPr id="9" name="그래픽 8" descr="컴퓨터">
            <a:extLst>
              <a:ext uri="{FF2B5EF4-FFF2-40B4-BE49-F238E27FC236}">
                <a16:creationId xmlns:a16="http://schemas.microsoft.com/office/drawing/2014/main" id="{CC16475A-E82A-4BAE-9001-499EA6775EE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470035" y="878928"/>
            <a:ext cx="777625" cy="849947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86D0BBAF-B933-46C0-98E7-C72EA7D25F9A}"/>
              </a:ext>
            </a:extLst>
          </p:cNvPr>
          <p:cNvSpPr txBox="1"/>
          <p:nvPr/>
        </p:nvSpPr>
        <p:spPr>
          <a:xfrm>
            <a:off x="3337394" y="1482759"/>
            <a:ext cx="55122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/>
              <a:t>OS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90F26B6-A10B-413B-82C6-5D3419B6FD30}"/>
              </a:ext>
            </a:extLst>
          </p:cNvPr>
          <p:cNvSpPr txBox="1"/>
          <p:nvPr/>
        </p:nvSpPr>
        <p:spPr>
          <a:xfrm>
            <a:off x="2639616" y="5482099"/>
            <a:ext cx="124896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/>
              <a:t>Framework</a:t>
            </a:r>
            <a:endParaRPr lang="ko-KR" altLang="en-US" sz="1500" b="1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F456C91-3A89-455B-BA90-A16AD4D6EDF2}"/>
              </a:ext>
            </a:extLst>
          </p:cNvPr>
          <p:cNvSpPr txBox="1"/>
          <p:nvPr/>
        </p:nvSpPr>
        <p:spPr>
          <a:xfrm>
            <a:off x="3008109" y="2562785"/>
            <a:ext cx="91439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/>
              <a:t>Server</a:t>
            </a:r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094BF322-275B-462F-AD8E-03FFD78EB53B}"/>
              </a:ext>
            </a:extLst>
          </p:cNvPr>
          <p:cNvCxnSpPr>
            <a:cxnSpLocks/>
          </p:cNvCxnSpPr>
          <p:nvPr/>
        </p:nvCxnSpPr>
        <p:spPr>
          <a:xfrm flipH="1">
            <a:off x="3719736" y="680984"/>
            <a:ext cx="13632" cy="6012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04E26492-2596-4005-BED3-7C139281F5E5}"/>
              </a:ext>
            </a:extLst>
          </p:cNvPr>
          <p:cNvCxnSpPr>
            <a:cxnSpLocks/>
          </p:cNvCxnSpPr>
          <p:nvPr/>
        </p:nvCxnSpPr>
        <p:spPr>
          <a:xfrm>
            <a:off x="2014576" y="4856071"/>
            <a:ext cx="819608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래픽 4" descr="웹 디자인">
            <a:extLst>
              <a:ext uri="{FF2B5EF4-FFF2-40B4-BE49-F238E27FC236}">
                <a16:creationId xmlns:a16="http://schemas.microsoft.com/office/drawing/2014/main" id="{736139F0-B8FB-4B1A-BAA5-E6E3B33255C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470035" y="5787428"/>
            <a:ext cx="791549" cy="79154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B126285-0695-48C9-B22F-EB81C5A4F764}"/>
              </a:ext>
            </a:extLst>
          </p:cNvPr>
          <p:cNvSpPr txBox="1"/>
          <p:nvPr/>
        </p:nvSpPr>
        <p:spPr>
          <a:xfrm>
            <a:off x="2679372" y="6408216"/>
            <a:ext cx="11473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/>
              <a:t>Language</a:t>
            </a:r>
            <a:endParaRPr lang="ko-KR" altLang="en-US" sz="1500" b="1" dirty="0"/>
          </a:p>
        </p:txBody>
      </p:sp>
      <p:pic>
        <p:nvPicPr>
          <p:cNvPr id="20" name="그림 19" descr="텍스트, 구급 상자이(가) 표시된 사진&#10;&#10;자동 생성된 설명">
            <a:extLst>
              <a:ext uri="{FF2B5EF4-FFF2-40B4-BE49-F238E27FC236}">
                <a16:creationId xmlns:a16="http://schemas.microsoft.com/office/drawing/2014/main" id="{B210E23B-821B-4D1F-B638-2FC3EC618A1E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4271" y="5825698"/>
            <a:ext cx="936000" cy="93600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4FCF23B0-7FCE-49D1-8E93-69FF037F145E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0637" y="5786741"/>
            <a:ext cx="968762" cy="968762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A9573148-AE57-4426-AE61-2BC674FD1056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6641" y="5810312"/>
            <a:ext cx="968762" cy="968762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80B43426-2841-4D04-94A5-9581E6985A8C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7210" y="5832528"/>
            <a:ext cx="936000" cy="873098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75E7F177-498E-4713-BA8B-8C837FD6E98F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2102" y="5818996"/>
            <a:ext cx="936000" cy="936000"/>
          </a:xfrm>
          <a:prstGeom prst="rect">
            <a:avLst/>
          </a:prstGeom>
        </p:spPr>
      </p:pic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540F80FE-854E-4690-9AB4-976F699F3222}"/>
              </a:ext>
            </a:extLst>
          </p:cNvPr>
          <p:cNvCxnSpPr>
            <a:cxnSpLocks/>
          </p:cNvCxnSpPr>
          <p:nvPr/>
        </p:nvCxnSpPr>
        <p:spPr>
          <a:xfrm>
            <a:off x="2019044" y="2879780"/>
            <a:ext cx="8171783" cy="83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그림 53">
            <a:extLst>
              <a:ext uri="{FF2B5EF4-FFF2-40B4-BE49-F238E27FC236}">
                <a16:creationId xmlns:a16="http://schemas.microsoft.com/office/drawing/2014/main" id="{82214E98-5ED7-4BF1-B3E9-ED8BBA54D6EF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8924" y="5905042"/>
            <a:ext cx="1440000" cy="755999"/>
          </a:xfrm>
          <a:prstGeom prst="rect">
            <a:avLst/>
          </a:prstGeom>
        </p:spPr>
      </p:pic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72B7CE45-88FF-4ABF-918E-2520E6E7AFCE}"/>
              </a:ext>
            </a:extLst>
          </p:cNvPr>
          <p:cNvCxnSpPr>
            <a:cxnSpLocks/>
          </p:cNvCxnSpPr>
          <p:nvPr/>
        </p:nvCxnSpPr>
        <p:spPr>
          <a:xfrm>
            <a:off x="2006894" y="3863681"/>
            <a:ext cx="819608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그림 58">
            <a:extLst>
              <a:ext uri="{FF2B5EF4-FFF2-40B4-BE49-F238E27FC236}">
                <a16:creationId xmlns:a16="http://schemas.microsoft.com/office/drawing/2014/main" id="{CFA6D639-909A-4064-8AE7-DB61460838A3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8213" y="752034"/>
            <a:ext cx="900000" cy="1037916"/>
          </a:xfrm>
          <a:prstGeom prst="rect">
            <a:avLst/>
          </a:prstGeom>
        </p:spPr>
      </p:pic>
      <p:pic>
        <p:nvPicPr>
          <p:cNvPr id="60" name="그림 59">
            <a:extLst>
              <a:ext uri="{FF2B5EF4-FFF2-40B4-BE49-F238E27FC236}">
                <a16:creationId xmlns:a16="http://schemas.microsoft.com/office/drawing/2014/main" id="{9C82C4B7-0E1F-46B9-8409-436ACEEE93D9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4789" y="819582"/>
            <a:ext cx="804403" cy="804403"/>
          </a:xfrm>
          <a:prstGeom prst="rect">
            <a:avLst/>
          </a:prstGeom>
        </p:spPr>
      </p:pic>
      <p:pic>
        <p:nvPicPr>
          <p:cNvPr id="67" name="그림 66">
            <a:extLst>
              <a:ext uri="{FF2B5EF4-FFF2-40B4-BE49-F238E27FC236}">
                <a16:creationId xmlns:a16="http://schemas.microsoft.com/office/drawing/2014/main" id="{8BCCCB0F-DAE9-4826-AB93-9FC741D3D258}"/>
              </a:ext>
            </a:extLst>
          </p:cNvPr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0530" y="3984388"/>
            <a:ext cx="749024" cy="749024"/>
          </a:xfrm>
          <a:prstGeom prst="rect">
            <a:avLst/>
          </a:prstGeom>
        </p:spPr>
      </p:pic>
      <p:sp>
        <p:nvSpPr>
          <p:cNvPr id="71" name="TextBox 70">
            <a:extLst>
              <a:ext uri="{FF2B5EF4-FFF2-40B4-BE49-F238E27FC236}">
                <a16:creationId xmlns:a16="http://schemas.microsoft.com/office/drawing/2014/main" id="{623C0339-926F-4136-9AF1-EA3E60CE292B}"/>
              </a:ext>
            </a:extLst>
          </p:cNvPr>
          <p:cNvSpPr txBox="1"/>
          <p:nvPr/>
        </p:nvSpPr>
        <p:spPr>
          <a:xfrm>
            <a:off x="3009151" y="3499632"/>
            <a:ext cx="91439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/>
              <a:t>DBMS</a:t>
            </a:r>
          </a:p>
        </p:txBody>
      </p: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4CE8C7BF-F7AF-4547-9B54-CC7957CEBDEB}"/>
              </a:ext>
            </a:extLst>
          </p:cNvPr>
          <p:cNvCxnSpPr>
            <a:cxnSpLocks/>
          </p:cNvCxnSpPr>
          <p:nvPr/>
        </p:nvCxnSpPr>
        <p:spPr>
          <a:xfrm>
            <a:off x="1994745" y="5805264"/>
            <a:ext cx="819608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5513D274-B2C0-4406-AABF-A85B1A6772AF}"/>
              </a:ext>
            </a:extLst>
          </p:cNvPr>
          <p:cNvSpPr txBox="1"/>
          <p:nvPr/>
        </p:nvSpPr>
        <p:spPr>
          <a:xfrm>
            <a:off x="3145555" y="4538315"/>
            <a:ext cx="63836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/>
              <a:t>Tool</a:t>
            </a:r>
            <a:endParaRPr lang="ko-KR" altLang="en-US" sz="1500" b="1" dirty="0"/>
          </a:p>
        </p:txBody>
      </p:sp>
      <p:pic>
        <p:nvPicPr>
          <p:cNvPr id="74" name="그래픽 73" descr="기어 헤드">
            <a:extLst>
              <a:ext uri="{FF2B5EF4-FFF2-40B4-BE49-F238E27FC236}">
                <a16:creationId xmlns:a16="http://schemas.microsoft.com/office/drawing/2014/main" id="{EEE00FCF-18E9-4B02-956D-D4979463FE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37205" y="3020303"/>
            <a:ext cx="777625" cy="777625"/>
          </a:xfrm>
          <a:prstGeom prst="rect">
            <a:avLst/>
          </a:prstGeom>
        </p:spPr>
      </p:pic>
      <p:pic>
        <p:nvPicPr>
          <p:cNvPr id="76" name="그림 75" descr="텍스트, 표지판, 클립아트이(가) 표시된 사진&#10;&#10;자동 생성된 설명">
            <a:extLst>
              <a:ext uri="{FF2B5EF4-FFF2-40B4-BE49-F238E27FC236}">
                <a16:creationId xmlns:a16="http://schemas.microsoft.com/office/drawing/2014/main" id="{25348C28-85F6-4C9A-9652-C9188673D94F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3625" y="3944950"/>
            <a:ext cx="883858" cy="883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5899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19FA72FE-F0EF-4E38-AEA5-268CDCD9979E}"/>
              </a:ext>
            </a:extLst>
          </p:cNvPr>
          <p:cNvSpPr txBox="1"/>
          <p:nvPr/>
        </p:nvSpPr>
        <p:spPr>
          <a:xfrm>
            <a:off x="5033048" y="0"/>
            <a:ext cx="2125903" cy="5170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ko-KR" altLang="en-US" sz="2400" b="1" spc="-100" dirty="0">
                <a:ln>
                  <a:solidFill>
                    <a:srgbClr val="F6F3F0">
                      <a:alpha val="0"/>
                    </a:srgbClr>
                  </a:solidFill>
                </a:ln>
                <a:solidFill>
                  <a:srgbClr val="F6F3F0">
                    <a:alpha val="80000"/>
                  </a:srgbClr>
                </a:solidFill>
                <a:effectLst>
                  <a:outerShdw blurRad="50800" dist="38100" dir="2700000" algn="tl" rotWithShape="0">
                    <a:srgbClr val="453927">
                      <a:alpha val="20000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요구사항 정의서 </a:t>
            </a:r>
            <a:endParaRPr lang="en-US" altLang="ko-KR" sz="2400" b="1" spc="-100" dirty="0">
              <a:ln>
                <a:solidFill>
                  <a:srgbClr val="F6F3F0">
                    <a:alpha val="0"/>
                  </a:srgbClr>
                </a:solidFill>
              </a:ln>
              <a:solidFill>
                <a:srgbClr val="F6F3F0">
                  <a:alpha val="80000"/>
                </a:srgbClr>
              </a:solidFill>
              <a:effectLst>
                <a:outerShdw blurRad="50800" dist="38100" dir="2700000" algn="tl" rotWithShape="0">
                  <a:srgbClr val="453927">
                    <a:alpha val="20000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93918F1-64B2-4901-BC45-3707BF421410}"/>
              </a:ext>
            </a:extLst>
          </p:cNvPr>
          <p:cNvCxnSpPr/>
          <p:nvPr/>
        </p:nvCxnSpPr>
        <p:spPr>
          <a:xfrm>
            <a:off x="0" y="476672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D59EC203-2E34-48AC-B5B4-4C1EA0513E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9575" y="476672"/>
            <a:ext cx="7632848" cy="6375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5426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19FA72FE-F0EF-4E38-AEA5-268CDCD9979E}"/>
              </a:ext>
            </a:extLst>
          </p:cNvPr>
          <p:cNvSpPr txBox="1"/>
          <p:nvPr/>
        </p:nvSpPr>
        <p:spPr>
          <a:xfrm>
            <a:off x="5033048" y="0"/>
            <a:ext cx="2125903" cy="5170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ko-KR" altLang="en-US" sz="2400" b="1" spc="-100" dirty="0">
                <a:ln>
                  <a:solidFill>
                    <a:srgbClr val="F6F3F0">
                      <a:alpha val="0"/>
                    </a:srgbClr>
                  </a:solidFill>
                </a:ln>
                <a:solidFill>
                  <a:srgbClr val="F6F3F0">
                    <a:alpha val="80000"/>
                  </a:srgbClr>
                </a:solidFill>
                <a:effectLst>
                  <a:outerShdw blurRad="50800" dist="38100" dir="2700000" algn="tl" rotWithShape="0">
                    <a:srgbClr val="453927">
                      <a:alpha val="20000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요구사항 정의서 </a:t>
            </a:r>
            <a:endParaRPr lang="en-US" altLang="ko-KR" sz="2400" b="1" spc="-100" dirty="0">
              <a:ln>
                <a:solidFill>
                  <a:srgbClr val="F6F3F0">
                    <a:alpha val="0"/>
                  </a:srgbClr>
                </a:solidFill>
              </a:ln>
              <a:solidFill>
                <a:srgbClr val="F6F3F0">
                  <a:alpha val="80000"/>
                </a:srgbClr>
              </a:solidFill>
              <a:effectLst>
                <a:outerShdw blurRad="50800" dist="38100" dir="2700000" algn="tl" rotWithShape="0">
                  <a:srgbClr val="453927">
                    <a:alpha val="20000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93918F1-64B2-4901-BC45-3707BF421410}"/>
              </a:ext>
            </a:extLst>
          </p:cNvPr>
          <p:cNvCxnSpPr/>
          <p:nvPr/>
        </p:nvCxnSpPr>
        <p:spPr>
          <a:xfrm>
            <a:off x="0" y="476672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E6A6605C-63B2-414E-9A01-C729C25EB3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1544" y="476672"/>
            <a:ext cx="7992888" cy="6403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2170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3392</TotalTime>
  <Words>1770</Words>
  <Application>Microsoft Office PowerPoint</Application>
  <PresentationFormat>와이드스크린</PresentationFormat>
  <Paragraphs>836</Paragraphs>
  <Slides>38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38</vt:i4>
      </vt:variant>
    </vt:vector>
  </HeadingPairs>
  <TitlesOfParts>
    <vt:vector size="48" baseType="lpstr">
      <vt:lpstr>나눔명조 ExtraBold</vt:lpstr>
      <vt:lpstr>나눔스퀘어 Light</vt:lpstr>
      <vt:lpstr>맑은 고딕</vt:lpstr>
      <vt:lpstr>Constantia</vt:lpstr>
      <vt:lpstr>나눔바른고딕</vt:lpstr>
      <vt:lpstr>Agency FB</vt:lpstr>
      <vt:lpstr>Yu Gothic UI Semilight</vt:lpstr>
      <vt:lpstr>Arial</vt:lpstr>
      <vt:lpstr>HY견고딕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박 종호</dc:creator>
  <cp:lastModifiedBy>진하 김</cp:lastModifiedBy>
  <cp:revision>180</cp:revision>
  <dcterms:created xsi:type="dcterms:W3CDTF">2019-01-12T16:14:02Z</dcterms:created>
  <dcterms:modified xsi:type="dcterms:W3CDTF">2021-03-11T23:42:59Z</dcterms:modified>
</cp:coreProperties>
</file>